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7" r:id="rId4"/>
    <p:sldId id="259" r:id="rId5"/>
    <p:sldId id="262" r:id="rId6"/>
    <p:sldId id="260" r:id="rId7"/>
    <p:sldId id="269" r:id="rId8"/>
    <p:sldId id="271" r:id="rId9"/>
    <p:sldId id="27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100" d="100"/>
          <a:sy n="100" d="100"/>
        </p:scale>
        <p:origin x="10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A74F0-6793-4D1A-977B-C72D4F89C7A1}" type="datetimeFigureOut">
              <a:rPr lang="en-GB" smtClean="0"/>
              <a:t>20/06/2023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C8033-3C99-42D5-B9E0-DFD698CEBD0C}" type="slidenum">
              <a:rPr lang="en-GB" smtClean="0"/>
              <a:t>‹#›</a:t>
            </a:fld>
            <a:endParaRPr lang="en-GB" dirty="0"/>
          </a:p>
        </p:txBody>
      </p:sp>
    </p:spTree>
    <p:extLst>
      <p:ext uri="{BB962C8B-B14F-4D97-AF65-F5344CB8AC3E}">
        <p14:creationId xmlns:p14="http://schemas.microsoft.com/office/powerpoint/2010/main" val="71525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 presentation about Gypsy, Roma, Traveller History Month.  We hope that by the end of this presentation you will have a better understanding of the history and culture of these communities.</a:t>
            </a:r>
          </a:p>
        </p:txBody>
      </p:sp>
      <p:sp>
        <p:nvSpPr>
          <p:cNvPr id="4" name="Slide Number Placeholder 3"/>
          <p:cNvSpPr>
            <a:spLocks noGrp="1"/>
          </p:cNvSpPr>
          <p:nvPr>
            <p:ph type="sldNum" sz="quarter" idx="5"/>
          </p:nvPr>
        </p:nvSpPr>
        <p:spPr/>
        <p:txBody>
          <a:bodyPr/>
          <a:lstStyle/>
          <a:p>
            <a:fld id="{CAEC8033-3C99-42D5-B9E0-DFD698CEBD0C}" type="slidenum">
              <a:rPr lang="en-GB" smtClean="0"/>
              <a:t>1</a:t>
            </a:fld>
            <a:endParaRPr lang="en-GB" dirty="0"/>
          </a:p>
        </p:txBody>
      </p:sp>
    </p:spTree>
    <p:extLst>
      <p:ext uri="{BB962C8B-B14F-4D97-AF65-F5344CB8AC3E}">
        <p14:creationId xmlns:p14="http://schemas.microsoft.com/office/powerpoint/2010/main" val="3855501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exactly is Gypsy, Roma, Traveller History Month? Or GRTHM for short?</a:t>
            </a:r>
          </a:p>
        </p:txBody>
      </p:sp>
      <p:sp>
        <p:nvSpPr>
          <p:cNvPr id="4" name="Slide Number Placeholder 3"/>
          <p:cNvSpPr>
            <a:spLocks noGrp="1"/>
          </p:cNvSpPr>
          <p:nvPr>
            <p:ph type="sldNum" sz="quarter" idx="5"/>
          </p:nvPr>
        </p:nvSpPr>
        <p:spPr/>
        <p:txBody>
          <a:bodyPr/>
          <a:lstStyle/>
          <a:p>
            <a:fld id="{CAEC8033-3C99-42D5-B9E0-DFD698CEBD0C}" type="slidenum">
              <a:rPr lang="en-GB" smtClean="0"/>
              <a:t>2</a:t>
            </a:fld>
            <a:endParaRPr lang="en-GB" dirty="0"/>
          </a:p>
        </p:txBody>
      </p:sp>
    </p:spTree>
    <p:extLst>
      <p:ext uri="{BB962C8B-B14F-4D97-AF65-F5344CB8AC3E}">
        <p14:creationId xmlns:p14="http://schemas.microsoft.com/office/powerpoint/2010/main" val="292173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Gypsies, Roma and Travellers are the largest ethnic minority community in the European Union with over 12 million people across the EU and some 300,000 in the UK. In many countries, they are marginalised and sometimes suffer extreme levels of prejudice and discrimination.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GRTHM is recognised by the Department for Education.</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CAEC8033-3C99-42D5-B9E0-DFD698CEBD0C}" type="slidenum">
              <a:rPr lang="en-GB" smtClean="0"/>
              <a:t>3</a:t>
            </a:fld>
            <a:endParaRPr lang="en-GB" dirty="0"/>
          </a:p>
        </p:txBody>
      </p:sp>
    </p:spTree>
    <p:extLst>
      <p:ext uri="{BB962C8B-B14F-4D97-AF65-F5344CB8AC3E}">
        <p14:creationId xmlns:p14="http://schemas.microsoft.com/office/powerpoint/2010/main" val="2186502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history of Gypsy, Roma and Travellers is long, rich and varied.  </a:t>
            </a:r>
          </a:p>
          <a:p>
            <a:r>
              <a:rPr lang="en-GB" dirty="0"/>
              <a:t>Did you know that being settled and living in one place is actually a recent development? For 99% of our history, humans were nomadic. Up until around 10,000 years ago, our ancestors moved around in large family groups, moving with their food supplies and available resources. This was a survival strategy and people only owned what they could easily transport. </a:t>
            </a:r>
          </a:p>
        </p:txBody>
      </p:sp>
      <p:sp>
        <p:nvSpPr>
          <p:cNvPr id="4" name="Slide Number Placeholder 3"/>
          <p:cNvSpPr>
            <a:spLocks noGrp="1"/>
          </p:cNvSpPr>
          <p:nvPr>
            <p:ph type="sldNum" sz="quarter" idx="5"/>
          </p:nvPr>
        </p:nvSpPr>
        <p:spPr/>
        <p:txBody>
          <a:bodyPr/>
          <a:lstStyle/>
          <a:p>
            <a:fld id="{CAEC8033-3C99-42D5-B9E0-DFD698CEBD0C}" type="slidenum">
              <a:rPr lang="en-GB" smtClean="0"/>
              <a:t>4</a:t>
            </a:fld>
            <a:endParaRPr lang="en-GB" dirty="0"/>
          </a:p>
        </p:txBody>
      </p:sp>
    </p:spTree>
    <p:extLst>
      <p:ext uri="{BB962C8B-B14F-4D97-AF65-F5344CB8AC3E}">
        <p14:creationId xmlns:p14="http://schemas.microsoft.com/office/powerpoint/2010/main" val="291349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farming became commonplace, most people started to establish permanent settlements. However, not everyone settled down. We are going to watch a short film that explains the history of Travellers and their culture.</a:t>
            </a:r>
          </a:p>
        </p:txBody>
      </p:sp>
      <p:sp>
        <p:nvSpPr>
          <p:cNvPr id="4" name="Slide Number Placeholder 3"/>
          <p:cNvSpPr>
            <a:spLocks noGrp="1"/>
          </p:cNvSpPr>
          <p:nvPr>
            <p:ph type="sldNum" sz="quarter" idx="5"/>
          </p:nvPr>
        </p:nvSpPr>
        <p:spPr/>
        <p:txBody>
          <a:bodyPr/>
          <a:lstStyle/>
          <a:p>
            <a:fld id="{CAEC8033-3C99-42D5-B9E0-DFD698CEBD0C}" type="slidenum">
              <a:rPr lang="en-GB" smtClean="0"/>
              <a:t>5</a:t>
            </a:fld>
            <a:endParaRPr lang="en-GB" dirty="0"/>
          </a:p>
        </p:txBody>
      </p:sp>
    </p:spTree>
    <p:extLst>
      <p:ext uri="{BB962C8B-B14F-4D97-AF65-F5344CB8AC3E}">
        <p14:creationId xmlns:p14="http://schemas.microsoft.com/office/powerpoint/2010/main" val="3593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narrator said in the film, however they live, Travellers take their language, culture and memories with them. Traveller culture is an important part of our country’s culture and we need to protect it and celebrate it. Travellers should be able to be proud of their roots and their heritage. In the UK, we live in a diverse, multicultural society and that society includes Travellers. The law states that Travellers must be treated equally but this does not always happen. Travellers sometimes suffer discrimination, both at school and in the wider community.</a:t>
            </a:r>
          </a:p>
        </p:txBody>
      </p:sp>
      <p:sp>
        <p:nvSpPr>
          <p:cNvPr id="4" name="Slide Number Placeholder 3"/>
          <p:cNvSpPr>
            <a:spLocks noGrp="1"/>
          </p:cNvSpPr>
          <p:nvPr>
            <p:ph type="sldNum" sz="quarter" idx="5"/>
          </p:nvPr>
        </p:nvSpPr>
        <p:spPr/>
        <p:txBody>
          <a:bodyPr/>
          <a:lstStyle/>
          <a:p>
            <a:fld id="{CAEC8033-3C99-42D5-B9E0-DFD698CEBD0C}" type="slidenum">
              <a:rPr lang="en-GB" smtClean="0"/>
              <a:t>6</a:t>
            </a:fld>
            <a:endParaRPr lang="en-GB" dirty="0"/>
          </a:p>
        </p:txBody>
      </p:sp>
    </p:spTree>
    <p:extLst>
      <p:ext uri="{BB962C8B-B14F-4D97-AF65-F5344CB8AC3E}">
        <p14:creationId xmlns:p14="http://schemas.microsoft.com/office/powerpoint/2010/main" val="175569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lang="en-GB" dirty="0"/>
              <a:t>Gypsies and Travellers have been subjected to hundreds of years of prejudice and persecution.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is largely due to a lack of understanding about the traditional ways of life.  </a:t>
            </a:r>
          </a:p>
          <a:p>
            <a:pPr marL="34290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lang="en-GB" dirty="0"/>
              <a:t>For example, </a:t>
            </a: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rPr>
              <a:t>during the Holocaust in the second world war, Gypsies and </a:t>
            </a:r>
            <a:r>
              <a:rPr kumimoji="0" lang="en-US" sz="4000" b="0" i="0" u="none" strike="noStrike" kern="1200" cap="none" spc="0" normalizeH="0" baseline="0" noProof="0" dirty="0" err="1">
                <a:ln>
                  <a:noFill/>
                </a:ln>
                <a:solidFill>
                  <a:srgbClr val="FFFFFF"/>
                </a:solidFill>
                <a:effectLst/>
                <a:uLnTx/>
                <a:uFillTx/>
                <a:latin typeface="Calibri" panose="020F0502020204030204"/>
                <a:ea typeface="+mn-ea"/>
                <a:cs typeface="+mn-cs"/>
              </a:rPr>
              <a:t>Travellers</a:t>
            </a:r>
            <a:r>
              <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rPr>
              <a:t> were killed in mass genocide carried out by the Nazis.  </a:t>
            </a:r>
            <a:r>
              <a:rPr lang="en-GB" dirty="0"/>
              <a:t>However even today, there remains many misconceptions about Gypsies, Roma and Travellers, such as they don’t pay taxes, they live illegally, they are dirty but there is a lot we can learn from Traveller communities.  Their lifestyle includes strong family values, they look after their elderly relatives in their homes as well as rearing children with good morals of respect and hard work. Their custom is also to ensure that children learn crucial life skills such as running a business, cooking, cleaning and hands-on skills.   </a:t>
            </a:r>
          </a:p>
          <a:p>
            <a:pPr marL="342900" marR="0" lvl="0" indent="0" algn="l"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lang="en-GB" dirty="0"/>
              <a:t>GRTHM aims to change these misconceptions and educate people about the traditions and histories of Gypsy and Traveller cultures.</a:t>
            </a:r>
          </a:p>
        </p:txBody>
      </p:sp>
      <p:sp>
        <p:nvSpPr>
          <p:cNvPr id="4" name="Slide Number Placeholder 3"/>
          <p:cNvSpPr>
            <a:spLocks noGrp="1"/>
          </p:cNvSpPr>
          <p:nvPr>
            <p:ph type="sldNum" sz="quarter" idx="5"/>
          </p:nvPr>
        </p:nvSpPr>
        <p:spPr/>
        <p:txBody>
          <a:bodyPr/>
          <a:lstStyle/>
          <a:p>
            <a:fld id="{CAEC8033-3C99-42D5-B9E0-DFD698CEBD0C}" type="slidenum">
              <a:rPr lang="en-GB" smtClean="0"/>
              <a:t>7</a:t>
            </a:fld>
            <a:endParaRPr lang="en-GB" dirty="0"/>
          </a:p>
        </p:txBody>
      </p:sp>
    </p:spTree>
    <p:extLst>
      <p:ext uri="{BB962C8B-B14F-4D97-AF65-F5344CB8AC3E}">
        <p14:creationId xmlns:p14="http://schemas.microsoft.com/office/powerpoint/2010/main" val="1464282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far more united and have far more in common with each other than that which divides us.” </a:t>
            </a:r>
          </a:p>
          <a:p>
            <a:r>
              <a:rPr lang="en-GB" dirty="0"/>
              <a:t>Travellers need to feel that they are just as welcome in our society as anyone else. It’s within your power to help make this happen.</a:t>
            </a:r>
          </a:p>
        </p:txBody>
      </p:sp>
      <p:sp>
        <p:nvSpPr>
          <p:cNvPr id="4" name="Slide Number Placeholder 3"/>
          <p:cNvSpPr>
            <a:spLocks noGrp="1"/>
          </p:cNvSpPr>
          <p:nvPr>
            <p:ph type="sldNum" sz="quarter" idx="5"/>
          </p:nvPr>
        </p:nvSpPr>
        <p:spPr/>
        <p:txBody>
          <a:bodyPr/>
          <a:lstStyle/>
          <a:p>
            <a:fld id="{CAEC8033-3C99-42D5-B9E0-DFD698CEBD0C}" type="slidenum">
              <a:rPr lang="en-GB" smtClean="0"/>
              <a:t>8</a:t>
            </a:fld>
            <a:endParaRPr lang="en-GB" dirty="0"/>
          </a:p>
        </p:txBody>
      </p:sp>
    </p:spTree>
    <p:extLst>
      <p:ext uri="{BB962C8B-B14F-4D97-AF65-F5344CB8AC3E}">
        <p14:creationId xmlns:p14="http://schemas.microsoft.com/office/powerpoint/2010/main" val="227073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47584-990F-D1A3-AC31-7DB74B5BEA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692308-BEE3-98A9-412C-A28C6FF35C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876A47-59C3-8A83-6FE2-BC5DC50D043F}"/>
              </a:ext>
            </a:extLst>
          </p:cNvPr>
          <p:cNvSpPr>
            <a:spLocks noGrp="1"/>
          </p:cNvSpPr>
          <p:nvPr>
            <p:ph type="dt" sz="half" idx="10"/>
          </p:nvPr>
        </p:nvSpPr>
        <p:spPr/>
        <p:txBody>
          <a:bodyPr/>
          <a:lstStyle/>
          <a:p>
            <a:fld id="{46E5E405-6FF1-4B23-8300-80F9D1DD20BC}" type="datetimeFigureOut">
              <a:rPr lang="en-GB" smtClean="0"/>
              <a:t>20/06/2023</a:t>
            </a:fld>
            <a:endParaRPr lang="en-GB" dirty="0"/>
          </a:p>
        </p:txBody>
      </p:sp>
      <p:sp>
        <p:nvSpPr>
          <p:cNvPr id="5" name="Footer Placeholder 4">
            <a:extLst>
              <a:ext uri="{FF2B5EF4-FFF2-40B4-BE49-F238E27FC236}">
                <a16:creationId xmlns:a16="http://schemas.microsoft.com/office/drawing/2014/main" id="{9010FFAC-2F9A-5C9D-FC84-BAD2D4F01F9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E10D382-B7BA-7198-FC83-5AD081A3CA81}"/>
              </a:ext>
            </a:extLst>
          </p:cNvPr>
          <p:cNvSpPr>
            <a:spLocks noGrp="1"/>
          </p:cNvSpPr>
          <p:nvPr>
            <p:ph type="sldNum" sz="quarter" idx="12"/>
          </p:nvPr>
        </p:nvSpPr>
        <p:spPr/>
        <p:txBody>
          <a:bodyPr/>
          <a:lstStyle/>
          <a:p>
            <a:fld id="{45797F21-4DDA-4200-BC02-F6CA4C2DF856}" type="slidenum">
              <a:rPr lang="en-GB" smtClean="0"/>
              <a:t>‹#›</a:t>
            </a:fld>
            <a:endParaRPr lang="en-GB" dirty="0"/>
          </a:p>
        </p:txBody>
      </p:sp>
    </p:spTree>
    <p:extLst>
      <p:ext uri="{BB962C8B-B14F-4D97-AF65-F5344CB8AC3E}">
        <p14:creationId xmlns:p14="http://schemas.microsoft.com/office/powerpoint/2010/main" val="77304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F7B3-8946-1C07-DB06-0E9FCDD5C7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6121B3-D9AB-19F2-9474-C775BA9EDB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9E5CA8-A841-E886-3023-AC0DEF182830}"/>
              </a:ext>
            </a:extLst>
          </p:cNvPr>
          <p:cNvSpPr>
            <a:spLocks noGrp="1"/>
          </p:cNvSpPr>
          <p:nvPr>
            <p:ph type="dt" sz="half" idx="10"/>
          </p:nvPr>
        </p:nvSpPr>
        <p:spPr/>
        <p:txBody>
          <a:bodyPr/>
          <a:lstStyle/>
          <a:p>
            <a:fld id="{46E5E405-6FF1-4B23-8300-80F9D1DD20BC}" type="datetimeFigureOut">
              <a:rPr lang="en-GB" smtClean="0"/>
              <a:t>20/06/2023</a:t>
            </a:fld>
            <a:endParaRPr lang="en-GB" dirty="0"/>
          </a:p>
        </p:txBody>
      </p:sp>
      <p:sp>
        <p:nvSpPr>
          <p:cNvPr id="5" name="Footer Placeholder 4">
            <a:extLst>
              <a:ext uri="{FF2B5EF4-FFF2-40B4-BE49-F238E27FC236}">
                <a16:creationId xmlns:a16="http://schemas.microsoft.com/office/drawing/2014/main" id="{811A0000-7AB8-6DC5-138D-F75733A7870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C936E2-2DC6-AA2C-EFFC-24C3170DB8A5}"/>
              </a:ext>
            </a:extLst>
          </p:cNvPr>
          <p:cNvSpPr>
            <a:spLocks noGrp="1"/>
          </p:cNvSpPr>
          <p:nvPr>
            <p:ph type="sldNum" sz="quarter" idx="12"/>
          </p:nvPr>
        </p:nvSpPr>
        <p:spPr/>
        <p:txBody>
          <a:bodyPr/>
          <a:lstStyle/>
          <a:p>
            <a:fld id="{45797F21-4DDA-4200-BC02-F6CA4C2DF856}" type="slidenum">
              <a:rPr lang="en-GB" smtClean="0"/>
              <a:t>‹#›</a:t>
            </a:fld>
            <a:endParaRPr lang="en-GB" dirty="0"/>
          </a:p>
        </p:txBody>
      </p:sp>
    </p:spTree>
    <p:extLst>
      <p:ext uri="{BB962C8B-B14F-4D97-AF65-F5344CB8AC3E}">
        <p14:creationId xmlns:p14="http://schemas.microsoft.com/office/powerpoint/2010/main" val="43294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A6BCF4-E1B0-CE36-D8F6-958AB63B476F}"/>
              </a:ext>
            </a:extLst>
          </p:cNvPr>
          <p:cNvSpPr>
            <a:spLocks noGrp="1"/>
          </p:cNvSpPr>
          <p:nvPr>
            <p:ph type="dt" sz="half" idx="10"/>
          </p:nvPr>
        </p:nvSpPr>
        <p:spPr/>
        <p:txBody>
          <a:bodyPr/>
          <a:lstStyle/>
          <a:p>
            <a:fld id="{46E5E405-6FF1-4B23-8300-80F9D1DD20BC}" type="datetimeFigureOut">
              <a:rPr lang="en-GB" smtClean="0"/>
              <a:t>20/06/2023</a:t>
            </a:fld>
            <a:endParaRPr lang="en-GB" dirty="0"/>
          </a:p>
        </p:txBody>
      </p:sp>
      <p:sp>
        <p:nvSpPr>
          <p:cNvPr id="3" name="Footer Placeholder 2">
            <a:extLst>
              <a:ext uri="{FF2B5EF4-FFF2-40B4-BE49-F238E27FC236}">
                <a16:creationId xmlns:a16="http://schemas.microsoft.com/office/drawing/2014/main" id="{636CE738-DD25-450D-5A69-78A1151EA86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3949ADE-B359-D361-FC84-A6227C7ABA46}"/>
              </a:ext>
            </a:extLst>
          </p:cNvPr>
          <p:cNvSpPr>
            <a:spLocks noGrp="1"/>
          </p:cNvSpPr>
          <p:nvPr>
            <p:ph type="sldNum" sz="quarter" idx="12"/>
          </p:nvPr>
        </p:nvSpPr>
        <p:spPr/>
        <p:txBody>
          <a:bodyPr/>
          <a:lstStyle/>
          <a:p>
            <a:fld id="{45797F21-4DDA-4200-BC02-F6CA4C2DF856}" type="slidenum">
              <a:rPr lang="en-GB" smtClean="0"/>
              <a:t>‹#›</a:t>
            </a:fld>
            <a:endParaRPr lang="en-GB" dirty="0"/>
          </a:p>
        </p:txBody>
      </p:sp>
    </p:spTree>
    <p:extLst>
      <p:ext uri="{BB962C8B-B14F-4D97-AF65-F5344CB8AC3E}">
        <p14:creationId xmlns:p14="http://schemas.microsoft.com/office/powerpoint/2010/main" val="24240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3094D-2BAC-FF80-CAA2-874E05048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DFA335-EC7A-E327-A171-B3692029B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E70871-7453-4117-888F-C1B0B452C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5E405-6FF1-4B23-8300-80F9D1DD20BC}" type="datetimeFigureOut">
              <a:rPr lang="en-GB" smtClean="0"/>
              <a:t>20/06/2023</a:t>
            </a:fld>
            <a:endParaRPr lang="en-GB" dirty="0"/>
          </a:p>
        </p:txBody>
      </p:sp>
      <p:sp>
        <p:nvSpPr>
          <p:cNvPr id="5" name="Footer Placeholder 4">
            <a:extLst>
              <a:ext uri="{FF2B5EF4-FFF2-40B4-BE49-F238E27FC236}">
                <a16:creationId xmlns:a16="http://schemas.microsoft.com/office/drawing/2014/main" id="{E6CC64D0-1345-5531-C323-AB717778EA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CA5A784F-A5C1-5820-1598-AB06C8B50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97F21-4DDA-4200-BC02-F6CA4C2DF856}" type="slidenum">
              <a:rPr lang="en-GB" smtClean="0"/>
              <a:t>‹#›</a:t>
            </a:fld>
            <a:endParaRPr lang="en-GB" dirty="0"/>
          </a:p>
        </p:txBody>
      </p:sp>
    </p:spTree>
    <p:extLst>
      <p:ext uri="{BB962C8B-B14F-4D97-AF65-F5344CB8AC3E}">
        <p14:creationId xmlns:p14="http://schemas.microsoft.com/office/powerpoint/2010/main" val="1752791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0.jpg"/><Relationship Id="rId4" Type="http://schemas.openxmlformats.org/officeDocument/2006/relationships/notesSlide" Target="../notesSlides/notesSlide3.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1bhBbMrF8Z0?feature=oembed" TargetMode="Externa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g"/><Relationship Id="rId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hyperlink" Target="mailto:ellen.tout@devon.gov.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E774F104-33ED-42E8-981F-C451935F06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6" name="TextBox 5">
            <a:extLst>
              <a:ext uri="{FF2B5EF4-FFF2-40B4-BE49-F238E27FC236}">
                <a16:creationId xmlns:a16="http://schemas.microsoft.com/office/drawing/2014/main" id="{08452D4A-B4AE-7BD4-6283-AD3C7D8EDEA7}"/>
              </a:ext>
            </a:extLst>
          </p:cNvPr>
          <p:cNvSpPr txBox="1"/>
          <p:nvPr/>
        </p:nvSpPr>
        <p:spPr>
          <a:xfrm>
            <a:off x="60921" y="6548917"/>
            <a:ext cx="3048000" cy="276999"/>
          </a:xfrm>
          <a:prstGeom prst="rect">
            <a:avLst/>
          </a:prstGeom>
          <a:noFill/>
        </p:spPr>
        <p:txBody>
          <a:bodyPr wrap="square" rtlCol="0">
            <a:spAutoFit/>
          </a:bodyPr>
          <a:lstStyle/>
          <a:p>
            <a:r>
              <a:rPr lang="en-GB" sz="1200" dirty="0">
                <a:solidFill>
                  <a:schemeClr val="bg1"/>
                </a:solidFill>
              </a:rPr>
              <a:t>Copyright Devon County Council 2023</a:t>
            </a:r>
          </a:p>
        </p:txBody>
      </p:sp>
      <p:pic>
        <p:nvPicPr>
          <p:cNvPr id="7" name="Picture 6" descr="A picture containing human face, outdoor, smile, clothing&#10;&#10;Description automatically generated">
            <a:extLst>
              <a:ext uri="{FF2B5EF4-FFF2-40B4-BE49-F238E27FC236}">
                <a16:creationId xmlns:a16="http://schemas.microsoft.com/office/drawing/2014/main" id="{7B8BEDF7-C857-DC05-A40E-BED5EB573E7C}"/>
              </a:ext>
            </a:extLst>
          </p:cNvPr>
          <p:cNvPicPr>
            <a:picLocks noChangeAspect="1"/>
          </p:cNvPicPr>
          <p:nvPr/>
        </p:nvPicPr>
        <p:blipFill rotWithShape="1">
          <a:blip r:embed="rId6">
            <a:extLst>
              <a:ext uri="{28A0092B-C50C-407E-A947-70E740481C1C}">
                <a14:useLocalDpi xmlns:a14="http://schemas.microsoft.com/office/drawing/2010/main" val="0"/>
              </a:ext>
            </a:extLst>
          </a:blip>
          <a:srcRect t="13323" b="-627"/>
          <a:stretch/>
        </p:blipFill>
        <p:spPr>
          <a:xfrm>
            <a:off x="1790699" y="733424"/>
            <a:ext cx="9144000" cy="5305425"/>
          </a:xfrm>
          <a:prstGeom prst="rect">
            <a:avLst/>
          </a:prstGeom>
        </p:spPr>
      </p:pic>
      <p:pic>
        <p:nvPicPr>
          <p:cNvPr id="9" name="Picture 8" descr="Top bottom header.png">
            <a:extLst>
              <a:ext uri="{FF2B5EF4-FFF2-40B4-BE49-F238E27FC236}">
                <a16:creationId xmlns:a16="http://schemas.microsoft.com/office/drawing/2014/main" id="{BC5EE2AF-D07B-0B92-079F-224834DB84E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90699" y="5211909"/>
            <a:ext cx="9144000" cy="1207942"/>
          </a:xfrm>
          <a:prstGeom prst="rect">
            <a:avLst/>
          </a:prstGeom>
        </p:spPr>
      </p:pic>
      <p:pic>
        <p:nvPicPr>
          <p:cNvPr id="10" name="Picture 9" descr="Top bottom header.png">
            <a:extLst>
              <a:ext uri="{FF2B5EF4-FFF2-40B4-BE49-F238E27FC236}">
                <a16:creationId xmlns:a16="http://schemas.microsoft.com/office/drawing/2014/main" id="{F635163D-CF47-9401-FADE-31A5D32243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7647"/>
          <a:stretch/>
        </p:blipFill>
        <p:spPr>
          <a:xfrm>
            <a:off x="1790699" y="133350"/>
            <a:ext cx="9144000" cy="1445948"/>
          </a:xfrm>
          <a:prstGeom prst="rect">
            <a:avLst/>
          </a:prstGeom>
        </p:spPr>
      </p:pic>
      <p:sp>
        <p:nvSpPr>
          <p:cNvPr id="11" name="Title 1">
            <a:extLst>
              <a:ext uri="{FF2B5EF4-FFF2-40B4-BE49-F238E27FC236}">
                <a16:creationId xmlns:a16="http://schemas.microsoft.com/office/drawing/2014/main" id="{C9385534-CBAC-A940-B09B-15ABDA8BDC5A}"/>
              </a:ext>
            </a:extLst>
          </p:cNvPr>
          <p:cNvSpPr txBox="1">
            <a:spLocks/>
          </p:cNvSpPr>
          <p:nvPr/>
        </p:nvSpPr>
        <p:spPr>
          <a:xfrm>
            <a:off x="2274084" y="5638091"/>
            <a:ext cx="7772400" cy="581233"/>
          </a:xfrm>
          <a:prstGeom prst="rect">
            <a:avLst/>
          </a:prstGeom>
        </p:spPr>
        <p:txBody>
          <a:bodyPr anchor="t"/>
          <a:lstStyle>
            <a:lvl1pPr algn="l" defTabSz="914400" rtl="0" eaLnBrk="1" latinLnBrk="0" hangingPunct="1">
              <a:lnSpc>
                <a:spcPct val="90000"/>
              </a:lnSpc>
              <a:spcBef>
                <a:spcPct val="0"/>
              </a:spcBef>
              <a:buNone/>
              <a:defRPr lang="en-GB" sz="3300" b="1" i="0" u="none" strike="noStrike" kern="1200" baseline="0" smtClean="0">
                <a:solidFill>
                  <a:srgbClr val="0C499C"/>
                </a:solidFill>
                <a:latin typeface="+mj-lt"/>
                <a:ea typeface="+mj-ea"/>
                <a:cs typeface="+mj-cs"/>
              </a:defRPr>
            </a:lvl1pPr>
          </a:lstStyle>
          <a:p>
            <a:r>
              <a:rPr lang="en-GB" dirty="0">
                <a:solidFill>
                  <a:srgbClr val="0C499D"/>
                </a:solidFill>
                <a:latin typeface="Arial-BoldMT"/>
              </a:rPr>
              <a:t>Gypsy, Roma, Traveller History Month</a:t>
            </a:r>
            <a:endParaRPr lang="en-GB" dirty="0"/>
          </a:p>
        </p:txBody>
      </p:sp>
      <p:pic>
        <p:nvPicPr>
          <p:cNvPr id="12" name="Picture 11" descr="Logo, company name&#10;&#10;Description automatically generated">
            <a:extLst>
              <a:ext uri="{FF2B5EF4-FFF2-40B4-BE49-F238E27FC236}">
                <a16:creationId xmlns:a16="http://schemas.microsoft.com/office/drawing/2014/main" id="{000847E9-3068-2204-D459-B553D8DBE70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2496"/>
          <a:stretch/>
        </p:blipFill>
        <p:spPr>
          <a:xfrm>
            <a:off x="9068535" y="375234"/>
            <a:ext cx="1480865" cy="717883"/>
          </a:xfrm>
          <a:prstGeom prst="rect">
            <a:avLst/>
          </a:prstGeom>
        </p:spPr>
      </p:pic>
    </p:spTree>
    <p:extLst>
      <p:ext uri="{BB962C8B-B14F-4D97-AF65-F5344CB8AC3E}">
        <p14:creationId xmlns:p14="http://schemas.microsoft.com/office/powerpoint/2010/main" val="1136664918"/>
      </p:ext>
    </p:extLst>
  </p:cSld>
  <p:clrMapOvr>
    <a:masterClrMapping/>
  </p:clrMapOvr>
  <mc:AlternateContent xmlns:mc="http://schemas.openxmlformats.org/markup-compatibility/2006">
    <mc:Choice xmlns:p14="http://schemas.microsoft.com/office/powerpoint/2010/main" Requires="p14">
      <p:transition spd="med" p14:dur="700" advTm="13919">
        <p:fade/>
      </p:transition>
    </mc:Choice>
    <mc:Fallback>
      <p:transition spd="med" advTm="139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8C9A4F-5BDC-019D-34E3-E5A59142E128}"/>
              </a:ext>
            </a:extLst>
          </p:cNvPr>
          <p:cNvPicPr>
            <a:picLocks noChangeAspect="1"/>
          </p:cNvPicPr>
          <p:nvPr/>
        </p:nvPicPr>
        <p:blipFill rotWithShape="1">
          <a:blip r:embed="rId5">
            <a:alphaModFix amt="50000"/>
          </a:blip>
          <a:srcRect t="6753" b="9291"/>
          <a:stretch/>
        </p:blipFill>
        <p:spPr>
          <a:xfrm>
            <a:off x="20" y="1"/>
            <a:ext cx="12191980" cy="6857999"/>
          </a:xfrm>
          <a:prstGeom prst="rect">
            <a:avLst/>
          </a:prstGeom>
        </p:spPr>
      </p:pic>
      <p:sp>
        <p:nvSpPr>
          <p:cNvPr id="2" name="Title 1">
            <a:extLst>
              <a:ext uri="{FF2B5EF4-FFF2-40B4-BE49-F238E27FC236}">
                <a16:creationId xmlns:a16="http://schemas.microsoft.com/office/drawing/2014/main" id="{22B7D78B-CEC2-D945-90E5-3132CB4110C5}"/>
              </a:ext>
            </a:extLst>
          </p:cNvPr>
          <p:cNvSpPr>
            <a:spLocks noGrp="1"/>
          </p:cNvSpPr>
          <p:nvPr>
            <p:ph type="title"/>
          </p:nvPr>
        </p:nvSpPr>
        <p:spPr>
          <a:xfrm>
            <a:off x="1524000" y="1122362"/>
            <a:ext cx="9144000" cy="2900518"/>
          </a:xfrm>
        </p:spPr>
        <p:txBody>
          <a:bodyPr vert="horz" lIns="91440" tIns="45720" rIns="91440" bIns="45720" rtlCol="0" anchor="b">
            <a:noAutofit/>
          </a:bodyPr>
          <a:lstStyle/>
          <a:p>
            <a:pPr algn="ctr"/>
            <a:r>
              <a:rPr lang="en-US" sz="7200" b="1" dirty="0">
                <a:solidFill>
                  <a:srgbClr val="FFFFFF"/>
                </a:solidFill>
              </a:rPr>
              <a:t>What is Gypsy, Roma, Traveller History Month? - GRTHM</a:t>
            </a:r>
          </a:p>
        </p:txBody>
      </p:sp>
      <p:pic>
        <p:nvPicPr>
          <p:cNvPr id="3" name="Audio 2">
            <a:hlinkClick r:id="" action="ppaction://media"/>
            <a:extLst>
              <a:ext uri="{FF2B5EF4-FFF2-40B4-BE49-F238E27FC236}">
                <a16:creationId xmlns:a16="http://schemas.microsoft.com/office/drawing/2014/main" id="{9F10C5AA-BA67-3CA8-2F81-272090218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266066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9450">
        <p:fade/>
      </p:transition>
    </mc:Choice>
    <mc:Fallback>
      <p:transition spd="med" advTm="9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53E8AD-58B1-8113-F4DC-D1E550D9EFF8}"/>
              </a:ext>
            </a:extLst>
          </p:cNvPr>
          <p:cNvPicPr>
            <a:picLocks noChangeAspect="1"/>
          </p:cNvPicPr>
          <p:nvPr/>
        </p:nvPicPr>
        <p:blipFill rotWithShape="1">
          <a:blip r:embed="rId5">
            <a:alphaModFix amt="15000"/>
            <a:extLst>
              <a:ext uri="{BEBA8EAE-BF5A-486C-A8C5-ECC9F3942E4B}">
                <a14:imgProps xmlns:a14="http://schemas.microsoft.com/office/drawing/2010/main">
                  <a14:imgLayer r:embed="rId6">
                    <a14:imgEffect>
                      <a14:saturation sat="24000"/>
                    </a14:imgEffect>
                  </a14:imgLayer>
                </a14:imgProps>
              </a:ext>
            </a:extLst>
          </a:blip>
          <a:srcRect l="5077" r="6019" b="1"/>
          <a:stretch/>
        </p:blipFill>
        <p:spPr>
          <a:xfrm>
            <a:off x="20" y="1282"/>
            <a:ext cx="12191980" cy="68567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TextBox 4">
            <a:extLst>
              <a:ext uri="{FF2B5EF4-FFF2-40B4-BE49-F238E27FC236}">
                <a16:creationId xmlns:a16="http://schemas.microsoft.com/office/drawing/2014/main" id="{65191021-493F-F13C-20F5-5DE536E35EB8}"/>
              </a:ext>
            </a:extLst>
          </p:cNvPr>
          <p:cNvSpPr txBox="1"/>
          <p:nvPr/>
        </p:nvSpPr>
        <p:spPr>
          <a:xfrm>
            <a:off x="609600" y="465667"/>
            <a:ext cx="11032067" cy="218521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Gypsy, Roma Traveller History Month is celebrated every year throughout </a:t>
            </a:r>
            <a:r>
              <a:rPr kumimoji="0" lang="en-GB" sz="4800" b="1" i="0" u="none" strike="noStrike" kern="1200" cap="none" spc="0" normalizeH="0" baseline="0" noProof="0" dirty="0">
                <a:ln>
                  <a:noFill/>
                </a:ln>
                <a:solidFill>
                  <a:srgbClr val="FF0000"/>
                </a:solidFill>
                <a:effectLst/>
                <a:uLnTx/>
                <a:uFillTx/>
                <a:latin typeface="Calibri" panose="020F0502020204030204"/>
                <a:ea typeface="+mn-ea"/>
                <a:cs typeface="+mn-cs"/>
              </a:rPr>
              <a:t>June.</a:t>
            </a:r>
          </a:p>
        </p:txBody>
      </p:sp>
      <p:pic>
        <p:nvPicPr>
          <p:cNvPr id="2" name="Audio 1">
            <a:hlinkClick r:id="" action="ppaction://media"/>
            <a:extLst>
              <a:ext uri="{FF2B5EF4-FFF2-40B4-BE49-F238E27FC236}">
                <a16:creationId xmlns:a16="http://schemas.microsoft.com/office/drawing/2014/main" id="{03D0C26E-FD88-AA36-2B7B-BE896FF099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16" name="Picture 15" descr="A group of people sitting in chairs outside of a camper&#10;&#10;Description automatically generated with medium confidence">
            <a:extLst>
              <a:ext uri="{FF2B5EF4-FFF2-40B4-BE49-F238E27FC236}">
                <a16:creationId xmlns:a16="http://schemas.microsoft.com/office/drawing/2014/main" id="{E6C91FCE-2DC6-4D4A-A50D-90BA43548E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667" y="3608196"/>
            <a:ext cx="3712183" cy="2784137"/>
          </a:xfrm>
          <a:prstGeom prst="rect">
            <a:avLst/>
          </a:prstGeom>
        </p:spPr>
      </p:pic>
      <p:pic>
        <p:nvPicPr>
          <p:cNvPr id="18" name="Picture 17" descr="A person and a child standing in a field with a horse&#10;&#10;Description automatically generated with low confidence">
            <a:extLst>
              <a:ext uri="{FF2B5EF4-FFF2-40B4-BE49-F238E27FC236}">
                <a16:creationId xmlns:a16="http://schemas.microsoft.com/office/drawing/2014/main" id="{008134F1-757E-AA69-4250-1B707096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9337" y="3632413"/>
            <a:ext cx="3640968" cy="2730726"/>
          </a:xfrm>
          <a:prstGeom prst="rect">
            <a:avLst/>
          </a:prstGeom>
        </p:spPr>
      </p:pic>
      <p:pic>
        <p:nvPicPr>
          <p:cNvPr id="20" name="Picture 19" descr="A child standing next to a pony&#10;&#10;Description automatically generated with medium confidence">
            <a:extLst>
              <a:ext uri="{FF2B5EF4-FFF2-40B4-BE49-F238E27FC236}">
                <a16:creationId xmlns:a16="http://schemas.microsoft.com/office/drawing/2014/main" id="{75ADF55F-3EDA-7384-D200-1CE77BA52C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61707" y="3632413"/>
            <a:ext cx="2051774" cy="2735699"/>
          </a:xfrm>
          <a:prstGeom prst="rect">
            <a:avLst/>
          </a:prstGeom>
        </p:spPr>
      </p:pic>
    </p:spTree>
    <p:extLst>
      <p:ext uri="{BB962C8B-B14F-4D97-AF65-F5344CB8AC3E}">
        <p14:creationId xmlns:p14="http://schemas.microsoft.com/office/powerpoint/2010/main" val="3368750297"/>
      </p:ext>
    </p:extLst>
  </p:cSld>
  <p:clrMapOvr>
    <a:masterClrMapping/>
  </p:clrMapOvr>
  <mc:AlternateContent xmlns:mc="http://schemas.openxmlformats.org/markup-compatibility/2006">
    <mc:Choice xmlns:p14="http://schemas.microsoft.com/office/powerpoint/2010/main" Requires="p14">
      <p:transition spd="med" p14:dur="700" advTm="34829">
        <p:fade/>
      </p:transition>
    </mc:Choice>
    <mc:Fallback>
      <p:transition spd="med" advTm="34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FED0B59-FB33-9533-551B-2253EE4AFA54}"/>
              </a:ext>
            </a:extLst>
          </p:cNvPr>
          <p:cNvPicPr>
            <a:picLocks noChangeAspect="1"/>
          </p:cNvPicPr>
          <p:nvPr/>
        </p:nvPicPr>
        <p:blipFill rotWithShape="1">
          <a:blip r:embed="rId5">
            <a:alphaModFix amt="50000"/>
          </a:blip>
          <a:srcRect t="6753" b="9291"/>
          <a:stretch/>
        </p:blipFill>
        <p:spPr>
          <a:xfrm>
            <a:off x="20" y="1"/>
            <a:ext cx="12191980" cy="6857999"/>
          </a:xfrm>
          <a:prstGeom prst="rect">
            <a:avLst/>
          </a:prstGeom>
        </p:spPr>
      </p:pic>
      <p:sp>
        <p:nvSpPr>
          <p:cNvPr id="2" name="Title 1">
            <a:extLst>
              <a:ext uri="{FF2B5EF4-FFF2-40B4-BE49-F238E27FC236}">
                <a16:creationId xmlns:a16="http://schemas.microsoft.com/office/drawing/2014/main" id="{22B7D78B-CEC2-D945-90E5-3132CB4110C5}"/>
              </a:ext>
            </a:extLst>
          </p:cNvPr>
          <p:cNvSpPr>
            <a:spLocks noGrp="1"/>
          </p:cNvSpPr>
          <p:nvPr>
            <p:ph type="title"/>
          </p:nvPr>
        </p:nvSpPr>
        <p:spPr>
          <a:xfrm>
            <a:off x="838200" y="1122362"/>
            <a:ext cx="10515600" cy="2900518"/>
          </a:xfrm>
        </p:spPr>
        <p:txBody>
          <a:bodyPr vert="horz" lIns="91440" tIns="45720" rIns="91440" bIns="45720" rtlCol="0" anchor="b">
            <a:normAutofit/>
          </a:bodyPr>
          <a:lstStyle/>
          <a:p>
            <a:pPr algn="ctr"/>
            <a:r>
              <a:rPr lang="en-US" sz="7000" b="1" dirty="0">
                <a:solidFill>
                  <a:srgbClr val="FFFFFF"/>
                </a:solidFill>
              </a:rPr>
              <a:t>History of Gypsy, Roma, Travellers</a:t>
            </a:r>
          </a:p>
        </p:txBody>
      </p:sp>
      <p:pic>
        <p:nvPicPr>
          <p:cNvPr id="6" name="Audio 5">
            <a:hlinkClick r:id="" action="ppaction://media"/>
            <a:extLst>
              <a:ext uri="{FF2B5EF4-FFF2-40B4-BE49-F238E27FC236}">
                <a16:creationId xmlns:a16="http://schemas.microsoft.com/office/drawing/2014/main" id="{062055AC-C8C5-58B4-A899-F241E10786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58393949"/>
      </p:ext>
    </p:extLst>
  </p:cSld>
  <p:clrMapOvr>
    <a:masterClrMapping/>
  </p:clrMapOvr>
  <mc:AlternateContent xmlns:mc="http://schemas.openxmlformats.org/markup-compatibility/2006">
    <mc:Choice xmlns:p14="http://schemas.microsoft.com/office/powerpoint/2010/main" Requires="p14">
      <p:transition spd="med" p14:dur="700" advTm="29257">
        <p:fade/>
      </p:transition>
    </mc:Choice>
    <mc:Fallback>
      <p:transition spd="med" advTm="292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0">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319511D-8951-4C0E-A98B-0B070288FE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4" name="Oval 13">
              <a:extLst>
                <a:ext uri="{FF2B5EF4-FFF2-40B4-BE49-F238E27FC236}">
                  <a16:creationId xmlns:a16="http://schemas.microsoft.com/office/drawing/2014/main" id="{E94F28A5-172A-481A-818A-BEBB655C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14">
              <a:extLst>
                <a:ext uri="{FF2B5EF4-FFF2-40B4-BE49-F238E27FC236}">
                  <a16:creationId xmlns:a16="http://schemas.microsoft.com/office/drawing/2014/main" id="{6C84E780-BE3B-4240-9EA0-F435AE760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15">
              <a:extLst>
                <a:ext uri="{FF2B5EF4-FFF2-40B4-BE49-F238E27FC236}">
                  <a16:creationId xmlns:a16="http://schemas.microsoft.com/office/drawing/2014/main" id="{9B59A592-D2CE-40BE-B3E1-1B8D16F67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99B7A38-17B0-4FB6-8DC2-568C4655A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FF4C7269-B196-486D-A47F-77BB23AAE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ED89A2E8-95F8-4827-9432-1AA7E8257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20">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4" name="Straight Connector 23">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8639AD1-4D74-4424-B02C-50AAADBE06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77278" y="4945279"/>
            <a:ext cx="1285875" cy="549007"/>
            <a:chOff x="7029447" y="3514725"/>
            <a:chExt cx="1285875" cy="549007"/>
          </a:xfrm>
        </p:grpSpPr>
        <p:cxnSp>
          <p:nvCxnSpPr>
            <p:cNvPr id="30" name="Straight Connector 29">
              <a:extLst>
                <a:ext uri="{FF2B5EF4-FFF2-40B4-BE49-F238E27FC236}">
                  <a16:creationId xmlns:a16="http://schemas.microsoft.com/office/drawing/2014/main" id="{741F3A5D-026C-48FF-BE29-DFBA51A917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E9F231-9EEC-48FA-BD74-DF5FBF7354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EA3E55D-272D-4836-BF1B-B46C0248A0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9887AC4-55DC-42D7-B003-76ED4B52D0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8" name="Straight Connector 37">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592F2CFE-CCC9-0DD9-0444-26A93477E713}"/>
              </a:ext>
            </a:extLst>
          </p:cNvPr>
          <p:cNvSpPr>
            <a:spLocks noGrp="1"/>
          </p:cNvSpPr>
          <p:nvPr>
            <p:ph type="title"/>
          </p:nvPr>
        </p:nvSpPr>
        <p:spPr>
          <a:xfrm>
            <a:off x="630936" y="630935"/>
            <a:ext cx="5107366" cy="5481275"/>
          </a:xfrm>
          <a:noFill/>
        </p:spPr>
        <p:txBody>
          <a:bodyPr vert="horz" lIns="91440" tIns="45720" rIns="91440" bIns="45720" rtlCol="0" anchor="t">
            <a:normAutofit/>
          </a:bodyPr>
          <a:lstStyle/>
          <a:p>
            <a:r>
              <a:rPr lang="en-US" sz="4800" kern="1200" dirty="0">
                <a:solidFill>
                  <a:schemeClr val="bg1"/>
                </a:solidFill>
                <a:latin typeface="+mj-lt"/>
                <a:ea typeface="+mj-ea"/>
                <a:cs typeface="+mj-cs"/>
              </a:rPr>
              <a:t>An animated history…</a:t>
            </a:r>
          </a:p>
        </p:txBody>
      </p:sp>
      <p:pic>
        <p:nvPicPr>
          <p:cNvPr id="4" name="Online Media 3" title="Roads From The Past - Short Film - Travellers' Times Online">
            <a:hlinkClick r:id="" action="ppaction://media"/>
            <a:extLst>
              <a:ext uri="{FF2B5EF4-FFF2-40B4-BE49-F238E27FC236}">
                <a16:creationId xmlns:a16="http://schemas.microsoft.com/office/drawing/2014/main" id="{BB15A2F2-5100-4751-B9DF-DEFFEEE00380}"/>
              </a:ext>
            </a:extLst>
          </p:cNvPr>
          <p:cNvPicPr>
            <a:picLocks noGrp="1" noRot="1" noChangeAspect="1"/>
          </p:cNvPicPr>
          <p:nvPr>
            <p:ph idx="1"/>
            <a:videoFile r:link="rId1"/>
          </p:nvPr>
        </p:nvPicPr>
        <p:blipFill>
          <a:blip r:embed="rId4"/>
          <a:stretch>
            <a:fillRect/>
          </a:stretch>
        </p:blipFill>
        <p:spPr>
          <a:xfrm>
            <a:off x="3702153" y="1722547"/>
            <a:ext cx="7769320" cy="4389666"/>
          </a:xfrm>
          <a:prstGeom prst="rect">
            <a:avLst/>
          </a:prstGeom>
        </p:spPr>
      </p:pic>
      <p:grpSp>
        <p:nvGrpSpPr>
          <p:cNvPr id="43" name="Group 42">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53797"/>
            <a:ext cx="304800" cy="429768"/>
            <a:chOff x="215328" y="-46937"/>
            <a:chExt cx="304800" cy="2773841"/>
          </a:xfrm>
        </p:grpSpPr>
        <p:cxnSp>
          <p:nvCxnSpPr>
            <p:cNvPr id="44" name="Straight Connector 43">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938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FD65705-7F27-6C2F-BA0C-551BDF80C1A2}"/>
              </a:ext>
            </a:extLst>
          </p:cNvPr>
          <p:cNvPicPr>
            <a:picLocks noChangeAspect="1"/>
          </p:cNvPicPr>
          <p:nvPr/>
        </p:nvPicPr>
        <p:blipFill rotWithShape="1">
          <a:blip r:embed="rId5">
            <a:alphaModFix amt="50000"/>
          </a:blip>
          <a:srcRect t="6753" b="9291"/>
          <a:stretch/>
        </p:blipFill>
        <p:spPr>
          <a:xfrm>
            <a:off x="20" y="1"/>
            <a:ext cx="12191980" cy="6857999"/>
          </a:xfrm>
          <a:prstGeom prst="rect">
            <a:avLst/>
          </a:prstGeom>
        </p:spPr>
      </p:pic>
      <p:sp>
        <p:nvSpPr>
          <p:cNvPr id="2" name="Title 1">
            <a:extLst>
              <a:ext uri="{FF2B5EF4-FFF2-40B4-BE49-F238E27FC236}">
                <a16:creationId xmlns:a16="http://schemas.microsoft.com/office/drawing/2014/main" id="{22B7D78B-CEC2-D945-90E5-3132CB4110C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b="1" dirty="0">
                <a:solidFill>
                  <a:srgbClr val="FFFFFF"/>
                </a:solidFill>
              </a:rPr>
              <a:t>Problems faced by Gypsies and Travellers</a:t>
            </a:r>
          </a:p>
        </p:txBody>
      </p:sp>
      <p:pic>
        <p:nvPicPr>
          <p:cNvPr id="4" name="Audio 3">
            <a:hlinkClick r:id="" action="ppaction://media"/>
            <a:extLst>
              <a:ext uri="{FF2B5EF4-FFF2-40B4-BE49-F238E27FC236}">
                <a16:creationId xmlns:a16="http://schemas.microsoft.com/office/drawing/2014/main" id="{2FDC5BC6-4FE9-F868-577A-94967783FB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85709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35131">
        <p:fade/>
      </p:transition>
    </mc:Choice>
    <mc:Fallback>
      <p:transition spd="med" advTm="35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F72FEF6-3247-FC46-0F8C-0068AAC80250}"/>
              </a:ext>
            </a:extLst>
          </p:cNvPr>
          <p:cNvSpPr txBox="1"/>
          <p:nvPr/>
        </p:nvSpPr>
        <p:spPr>
          <a:xfrm>
            <a:off x="428896" y="223248"/>
            <a:ext cx="11301549" cy="4351338"/>
          </a:xfrm>
          <a:prstGeom prst="rect">
            <a:avLst/>
          </a:prstGeom>
        </p:spPr>
        <p:txBody>
          <a:bodyPr vert="horz" lIns="91440" tIns="45720" rIns="91440" bIns="45720" rtlCol="0">
            <a:noAutofit/>
          </a:bodyPr>
          <a:lstStyle/>
          <a:p>
            <a:pPr marL="914400" indent="-571500">
              <a:lnSpc>
                <a:spcPct val="90000"/>
              </a:lnSpc>
              <a:spcAft>
                <a:spcPts val="600"/>
              </a:spcAft>
              <a:buFont typeface="Wingdings" panose="05000000000000000000" pitchFamily="2" charset="2"/>
              <a:buChar char="v"/>
            </a:pPr>
            <a:endParaRPr lang="en-US" sz="4000" dirty="0">
              <a:solidFill>
                <a:srgbClr val="FFFFFF"/>
              </a:solidFill>
            </a:endParaRPr>
          </a:p>
        </p:txBody>
      </p:sp>
      <p:pic>
        <p:nvPicPr>
          <p:cNvPr id="12" name="Audio 11">
            <a:hlinkClick r:id="" action="ppaction://media"/>
            <a:extLst>
              <a:ext uri="{FF2B5EF4-FFF2-40B4-BE49-F238E27FC236}">
                <a16:creationId xmlns:a16="http://schemas.microsoft.com/office/drawing/2014/main" id="{DDC95D9D-3C62-2A24-FD4B-7CB5B00945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9" name="Picture 8" descr="A picture containing grass, outdoor, playground, wheel&#10;&#10;Description automatically generated">
            <a:extLst>
              <a:ext uri="{FF2B5EF4-FFF2-40B4-BE49-F238E27FC236}">
                <a16:creationId xmlns:a16="http://schemas.microsoft.com/office/drawing/2014/main" id="{C62D958C-7F28-FC3E-848F-29879C52D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4696" y="3551651"/>
            <a:ext cx="2190358" cy="2920477"/>
          </a:xfrm>
          <a:prstGeom prst="rect">
            <a:avLst/>
          </a:prstGeom>
        </p:spPr>
      </p:pic>
      <p:pic>
        <p:nvPicPr>
          <p:cNvPr id="11" name="Picture 10" descr="A picture containing outdoor, horse, transport, horse-drawn vehicle&#10;&#10;Description automatically generated">
            <a:extLst>
              <a:ext uri="{FF2B5EF4-FFF2-40B4-BE49-F238E27FC236}">
                <a16:creationId xmlns:a16="http://schemas.microsoft.com/office/drawing/2014/main" id="{8621A279-3608-A073-D624-4A46155C67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2631" y="366336"/>
            <a:ext cx="4354553" cy="2908842"/>
          </a:xfrm>
          <a:prstGeom prst="rect">
            <a:avLst/>
          </a:prstGeom>
        </p:spPr>
      </p:pic>
      <p:pic>
        <p:nvPicPr>
          <p:cNvPr id="15" name="Picture 14" descr="A picture containing outdoor, people, river, tree&#10;&#10;Description automatically generated">
            <a:extLst>
              <a:ext uri="{FF2B5EF4-FFF2-40B4-BE49-F238E27FC236}">
                <a16:creationId xmlns:a16="http://schemas.microsoft.com/office/drawing/2014/main" id="{B473C7EB-F968-41A0-28CC-682F006B82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775" y="3720146"/>
            <a:ext cx="3929020" cy="2946765"/>
          </a:xfrm>
          <a:prstGeom prst="rect">
            <a:avLst/>
          </a:prstGeom>
        </p:spPr>
      </p:pic>
      <p:pic>
        <p:nvPicPr>
          <p:cNvPr id="17" name="Picture 16" descr="A picture containing outdoor, horse-drawn vehicle, sky, road&#10;&#10;Description automatically generated">
            <a:extLst>
              <a:ext uri="{FF2B5EF4-FFF2-40B4-BE49-F238E27FC236}">
                <a16:creationId xmlns:a16="http://schemas.microsoft.com/office/drawing/2014/main" id="{44AFBD56-FDD9-0A9A-103D-3450C5F4D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96" y="515835"/>
            <a:ext cx="4358868" cy="2911724"/>
          </a:xfrm>
          <a:prstGeom prst="rect">
            <a:avLst/>
          </a:prstGeom>
        </p:spPr>
      </p:pic>
      <p:pic>
        <p:nvPicPr>
          <p:cNvPr id="2" name="Picture 1">
            <a:extLst>
              <a:ext uri="{FF2B5EF4-FFF2-40B4-BE49-F238E27FC236}">
                <a16:creationId xmlns:a16="http://schemas.microsoft.com/office/drawing/2014/main" id="{AFE2C656-BC21-5ED6-DA84-F5288C028058}"/>
              </a:ext>
            </a:extLst>
          </p:cNvPr>
          <p:cNvPicPr>
            <a:picLocks noChangeAspect="1"/>
          </p:cNvPicPr>
          <p:nvPr/>
        </p:nvPicPr>
        <p:blipFill>
          <a:blip r:embed="rId10"/>
          <a:stretch>
            <a:fillRect/>
          </a:stretch>
        </p:blipFill>
        <p:spPr>
          <a:xfrm>
            <a:off x="3676931" y="1974579"/>
            <a:ext cx="4358869" cy="2908842"/>
          </a:xfrm>
          <a:prstGeom prst="rect">
            <a:avLst/>
          </a:prstGeom>
        </p:spPr>
      </p:pic>
    </p:spTree>
    <p:extLst>
      <p:ext uri="{BB962C8B-B14F-4D97-AF65-F5344CB8AC3E}">
        <p14:creationId xmlns:p14="http://schemas.microsoft.com/office/powerpoint/2010/main" val="857885008"/>
      </p:ext>
    </p:extLst>
  </p:cSld>
  <p:clrMapOvr>
    <a:masterClrMapping/>
  </p:clrMapOvr>
  <mc:AlternateContent xmlns:mc="http://schemas.openxmlformats.org/markup-compatibility/2006">
    <mc:Choice xmlns:p14="http://schemas.microsoft.com/office/powerpoint/2010/main" Requires="p14">
      <p:transition spd="med" p14:dur="700" advTm="62183">
        <p:fade/>
      </p:transition>
    </mc:Choice>
    <mc:Fallback>
      <p:transition spd="med" advTm="62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00B70-317E-7BA3-C45E-19B1A5AAFCB1}"/>
              </a:ext>
            </a:extLst>
          </p:cNvPr>
          <p:cNvPicPr>
            <a:picLocks noChangeAspect="1"/>
          </p:cNvPicPr>
          <p:nvPr/>
        </p:nvPicPr>
        <p:blipFill>
          <a:blip r:embed="rId5">
            <a:extLst>
              <a:ext uri="{28A0092B-C50C-407E-A947-70E740481C1C}">
                <a14:useLocalDpi xmlns:a14="http://schemas.microsoft.com/office/drawing/2010/main" val="0"/>
              </a:ext>
            </a:extLst>
          </a:blip>
          <a:srcRect l="9531" r="953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6" name="Group 6">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6">
                  <a:alphaModFix amt="57000"/>
                </a:blip>
                <a:tile tx="0" ty="0" sx="100000" sy="100000" flip="none" algn="tl"/>
              </a:blipFill>
              <a:effectLst/>
            </p:grpSpPr>
            <p:sp>
              <p:nvSpPr>
                <p:cNvPr id="12" name="Freeform: Shape 11">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3" name="TextBox 2">
            <a:extLst>
              <a:ext uri="{FF2B5EF4-FFF2-40B4-BE49-F238E27FC236}">
                <a16:creationId xmlns:a16="http://schemas.microsoft.com/office/drawing/2014/main" id="{5670BE5F-8CC8-C89F-1C55-8BE27DA8C6DC}"/>
              </a:ext>
            </a:extLst>
          </p:cNvPr>
          <p:cNvSpPr txBox="1"/>
          <p:nvPr/>
        </p:nvSpPr>
        <p:spPr>
          <a:xfrm>
            <a:off x="228600" y="287867"/>
            <a:ext cx="3653970" cy="6986528"/>
          </a:xfrm>
          <a:prstGeom prst="rect">
            <a:avLst/>
          </a:prstGeom>
          <a:noFill/>
        </p:spPr>
        <p:txBody>
          <a:bodyPr wrap="square" rtlCol="0">
            <a:spAutoFit/>
          </a:bodyPr>
          <a:lstStyle/>
          <a:p>
            <a:r>
              <a:rPr lang="en-GB" sz="3400" dirty="0">
                <a:solidFill>
                  <a:schemeClr val="bg1"/>
                </a:solidFill>
              </a:rPr>
              <a:t>Equality is about treating everyone fairly, and</a:t>
            </a:r>
          </a:p>
          <a:p>
            <a:r>
              <a:rPr lang="en-GB" sz="3400" dirty="0">
                <a:solidFill>
                  <a:schemeClr val="bg1"/>
                </a:solidFill>
              </a:rPr>
              <a:t>with respect and consideration. Many Traveller</a:t>
            </a:r>
          </a:p>
          <a:p>
            <a:r>
              <a:rPr lang="en-GB" sz="3400" dirty="0">
                <a:solidFill>
                  <a:schemeClr val="bg1"/>
                </a:solidFill>
              </a:rPr>
              <a:t>children are reluctant to say that they are</a:t>
            </a:r>
          </a:p>
          <a:p>
            <a:r>
              <a:rPr lang="en-GB" sz="3400" dirty="0">
                <a:solidFill>
                  <a:schemeClr val="bg1"/>
                </a:solidFill>
              </a:rPr>
              <a:t>Travellers because they are scared of</a:t>
            </a:r>
          </a:p>
          <a:p>
            <a:r>
              <a:rPr lang="en-GB" sz="3400" dirty="0">
                <a:solidFill>
                  <a:schemeClr val="bg1"/>
                </a:solidFill>
              </a:rPr>
              <a:t>discrimination.</a:t>
            </a:r>
          </a:p>
          <a:p>
            <a:endParaRPr lang="en-GB" sz="4000" dirty="0">
              <a:solidFill>
                <a:schemeClr val="bg1"/>
              </a:solidFill>
            </a:endParaRPr>
          </a:p>
        </p:txBody>
      </p:sp>
      <p:pic>
        <p:nvPicPr>
          <p:cNvPr id="6" name="Audio 5">
            <a:hlinkClick r:id="" action="ppaction://media"/>
            <a:extLst>
              <a:ext uri="{FF2B5EF4-FFF2-40B4-BE49-F238E27FC236}">
                <a16:creationId xmlns:a16="http://schemas.microsoft.com/office/drawing/2014/main" id="{3C23D850-1805-1106-D89D-4E2A3BE217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8120068"/>
      </p:ext>
    </p:extLst>
  </p:cSld>
  <p:clrMapOvr>
    <a:masterClrMapping/>
  </p:clrMapOvr>
  <mc:AlternateContent xmlns:mc="http://schemas.openxmlformats.org/markup-compatibility/2006">
    <mc:Choice xmlns:p14="http://schemas.microsoft.com/office/powerpoint/2010/main" Requires="p14">
      <p:transition spd="med" p14:dur="700" advTm="27608">
        <p:fade/>
      </p:transition>
    </mc:Choice>
    <mc:Fallback>
      <p:transition spd="med" advTm="27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7C34C5-3D49-3FCA-8CD7-9CE82D673DC3}"/>
              </a:ext>
            </a:extLst>
          </p:cNvPr>
          <p:cNvPicPr>
            <a:picLocks noChangeAspect="1"/>
          </p:cNvPicPr>
          <p:nvPr/>
        </p:nvPicPr>
        <p:blipFill rotWithShape="1">
          <a:blip r:embed="rId2"/>
          <a:srcRect l="14377" r="14536"/>
          <a:stretch/>
        </p:blipFill>
        <p:spPr>
          <a:xfrm>
            <a:off x="838199" y="536943"/>
            <a:ext cx="4153757" cy="3900336"/>
          </a:xfrm>
          <a:prstGeom prst="rect">
            <a:avLst/>
          </a:prstGeom>
        </p:spPr>
      </p:pic>
      <p:pic>
        <p:nvPicPr>
          <p:cNvPr id="4" name="Picture 3">
            <a:extLst>
              <a:ext uri="{FF2B5EF4-FFF2-40B4-BE49-F238E27FC236}">
                <a16:creationId xmlns:a16="http://schemas.microsoft.com/office/drawing/2014/main" id="{3D91D0EE-FC52-7451-667E-3AFB554ADCCC}"/>
              </a:ext>
            </a:extLst>
          </p:cNvPr>
          <p:cNvPicPr>
            <a:picLocks noChangeAspect="1"/>
          </p:cNvPicPr>
          <p:nvPr/>
        </p:nvPicPr>
        <p:blipFill rotWithShape="1">
          <a:blip r:embed="rId3"/>
          <a:srcRect r="997" b="2"/>
          <a:stretch/>
        </p:blipFill>
        <p:spPr>
          <a:xfrm>
            <a:off x="5183372" y="536943"/>
            <a:ext cx="6304539" cy="3900336"/>
          </a:xfrm>
          <a:prstGeom prst="rect">
            <a:avLst/>
          </a:prstGeom>
        </p:spPr>
      </p:pic>
      <p:sp>
        <p:nvSpPr>
          <p:cNvPr id="3" name="TextBox 2">
            <a:extLst>
              <a:ext uri="{FF2B5EF4-FFF2-40B4-BE49-F238E27FC236}">
                <a16:creationId xmlns:a16="http://schemas.microsoft.com/office/drawing/2014/main" id="{CEC3D05E-726C-0089-5B13-A55D442E71F7}"/>
              </a:ext>
            </a:extLst>
          </p:cNvPr>
          <p:cNvSpPr txBox="1"/>
          <p:nvPr/>
        </p:nvSpPr>
        <p:spPr>
          <a:xfrm>
            <a:off x="838199" y="4625162"/>
            <a:ext cx="10649713" cy="1667975"/>
          </a:xfrm>
          <a:prstGeom prst="rect">
            <a:avLst/>
          </a:prstGeom>
        </p:spPr>
        <p:txBody>
          <a:bodyPr vert="horz" lIns="91440" tIns="45720" rIns="91440" bIns="45720" rtlCol="0" anchor="ctr">
            <a:normAutofit/>
          </a:bodyPr>
          <a:lstStyle/>
          <a:p>
            <a:pPr>
              <a:lnSpc>
                <a:spcPct val="90000"/>
              </a:lnSpc>
              <a:spcAft>
                <a:spcPts val="600"/>
              </a:spcAft>
            </a:pPr>
            <a:r>
              <a:rPr lang="en-US" sz="2400" b="1" dirty="0"/>
              <a:t>For further information or support please contact:</a:t>
            </a:r>
          </a:p>
          <a:p>
            <a:pPr>
              <a:lnSpc>
                <a:spcPct val="90000"/>
              </a:lnSpc>
              <a:spcAft>
                <a:spcPts val="600"/>
              </a:spcAft>
            </a:pPr>
            <a:r>
              <a:rPr lang="en-US" sz="2400" b="1" dirty="0"/>
              <a:t>Ellen Tout – Gypsy, Roma, </a:t>
            </a:r>
            <a:r>
              <a:rPr lang="en-US" sz="2400" b="1" dirty="0" err="1"/>
              <a:t>Traveller</a:t>
            </a:r>
            <a:r>
              <a:rPr lang="en-US" sz="2400" b="1" dirty="0"/>
              <a:t>, Showman Advisory Teacher</a:t>
            </a:r>
          </a:p>
          <a:p>
            <a:pPr>
              <a:lnSpc>
                <a:spcPct val="90000"/>
              </a:lnSpc>
              <a:spcAft>
                <a:spcPts val="600"/>
              </a:spcAft>
            </a:pPr>
            <a:r>
              <a:rPr lang="en-US" sz="2400" b="1" dirty="0">
                <a:hlinkClick r:id="rId4"/>
              </a:rPr>
              <a:t>ellen.tout@devon.gov.uk</a:t>
            </a:r>
            <a:endParaRPr lang="en-US" sz="2400" b="1" dirty="0"/>
          </a:p>
          <a:p>
            <a:pPr>
              <a:lnSpc>
                <a:spcPct val="90000"/>
              </a:lnSpc>
              <a:spcAft>
                <a:spcPts val="600"/>
              </a:spcAft>
            </a:pPr>
            <a:endParaRPr lang="en-US" sz="2000" b="1" dirty="0"/>
          </a:p>
        </p:txBody>
      </p:sp>
    </p:spTree>
    <p:extLst>
      <p:ext uri="{BB962C8B-B14F-4D97-AF65-F5344CB8AC3E}">
        <p14:creationId xmlns:p14="http://schemas.microsoft.com/office/powerpoint/2010/main" val="4167130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680</Words>
  <Application>Microsoft Office PowerPoint</Application>
  <PresentationFormat>Widescreen</PresentationFormat>
  <Paragraphs>37</Paragraphs>
  <Slides>9</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Arial-BoldMT</vt:lpstr>
      <vt:lpstr>Calibri</vt:lpstr>
      <vt:lpstr>Calibri Light</vt:lpstr>
      <vt:lpstr>Wingdings</vt:lpstr>
      <vt:lpstr>Office Theme</vt:lpstr>
      <vt:lpstr>PowerPoint Presentation</vt:lpstr>
      <vt:lpstr>What is Gypsy, Roma, Traveller History Month? - GRTHM</vt:lpstr>
      <vt:lpstr>PowerPoint Presentation</vt:lpstr>
      <vt:lpstr>History of Gypsy, Roma, Travellers</vt:lpstr>
      <vt:lpstr>An animated history…</vt:lpstr>
      <vt:lpstr>Problems faced by Gypsies and Travellers</vt:lpstr>
      <vt:lpstr>PowerPoint Presentation</vt:lpstr>
      <vt:lpstr>PowerPoint Presentation</vt:lpstr>
      <vt:lpstr>PowerPoint Presentation</vt:lpstr>
    </vt:vector>
  </TitlesOfParts>
  <Company>Devon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Tout</dc:creator>
  <cp:lastModifiedBy>Katrina</cp:lastModifiedBy>
  <cp:revision>20</cp:revision>
  <dcterms:created xsi:type="dcterms:W3CDTF">2023-06-13T13:41:09Z</dcterms:created>
  <dcterms:modified xsi:type="dcterms:W3CDTF">2023-06-20T07:56:01Z</dcterms:modified>
</cp:coreProperties>
</file>