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5.xml" ContentType="application/vnd.openxmlformats-officedocument.presentationml.tags+xml"/>
  <Override PartName="/ppt/notesSlides/notesSlide33.xml" ContentType="application/vnd.openxmlformats-officedocument.presentationml.notesSlide+xml"/>
  <Override PartName="/ppt/tags/tag16.xml" ContentType="application/vnd.openxmlformats-officedocument.presentationml.tags+xml"/>
  <Override PartName="/ppt/notesSlides/notesSlide34.xml" ContentType="application/vnd.openxmlformats-officedocument.presentationml.notesSlide+xml"/>
  <Override PartName="/ppt/tags/tag17.xml" ContentType="application/vnd.openxmlformats-officedocument.presentationml.tags+xml"/>
  <Override PartName="/ppt/notesSlides/notesSlide35.xml" ContentType="application/vnd.openxmlformats-officedocument.presentationml.notesSlide+xml"/>
  <Override PartName="/ppt/tags/tag18.xml" ContentType="application/vnd.openxmlformats-officedocument.presentationml.tags+xml"/>
  <Override PartName="/ppt/notesSlides/notesSlide36.xml" ContentType="application/vnd.openxmlformats-officedocument.presentationml.notesSlide+xml"/>
  <Override PartName="/ppt/tags/tag19.xml" ContentType="application/vnd.openxmlformats-officedocument.presentationml.tags+xml"/>
  <Override PartName="/ppt/notesSlides/notesSlide37.xml" ContentType="application/vnd.openxmlformats-officedocument.presentationml.notesSlide+xml"/>
  <Override PartName="/ppt/tags/tag20.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0"/>
  </p:notesMasterIdLst>
  <p:handoutMasterIdLst>
    <p:handoutMasterId r:id="rId51"/>
  </p:handoutMasterIdLst>
  <p:sldIdLst>
    <p:sldId id="271" r:id="rId6"/>
    <p:sldId id="270" r:id="rId7"/>
    <p:sldId id="263" r:id="rId8"/>
    <p:sldId id="449" r:id="rId9"/>
    <p:sldId id="402" r:id="rId10"/>
    <p:sldId id="438" r:id="rId11"/>
    <p:sldId id="439" r:id="rId12"/>
    <p:sldId id="407" r:id="rId13"/>
    <p:sldId id="441" r:id="rId14"/>
    <p:sldId id="410" r:id="rId15"/>
    <p:sldId id="408" r:id="rId16"/>
    <p:sldId id="403" r:id="rId17"/>
    <p:sldId id="405" r:id="rId18"/>
    <p:sldId id="406" r:id="rId19"/>
    <p:sldId id="442" r:id="rId20"/>
    <p:sldId id="411" r:id="rId21"/>
    <p:sldId id="412" r:id="rId22"/>
    <p:sldId id="409" r:id="rId23"/>
    <p:sldId id="443" r:id="rId24"/>
    <p:sldId id="444" r:id="rId25"/>
    <p:sldId id="413" r:id="rId26"/>
    <p:sldId id="414" r:id="rId27"/>
    <p:sldId id="415" r:id="rId28"/>
    <p:sldId id="416" r:id="rId29"/>
    <p:sldId id="417" r:id="rId30"/>
    <p:sldId id="418" r:id="rId31"/>
    <p:sldId id="419" r:id="rId32"/>
    <p:sldId id="420" r:id="rId33"/>
    <p:sldId id="421" r:id="rId34"/>
    <p:sldId id="422" r:id="rId35"/>
    <p:sldId id="424" r:id="rId36"/>
    <p:sldId id="447" r:id="rId37"/>
    <p:sldId id="427" r:id="rId38"/>
    <p:sldId id="428" r:id="rId39"/>
    <p:sldId id="429" r:id="rId40"/>
    <p:sldId id="437" r:id="rId41"/>
    <p:sldId id="445" r:id="rId42"/>
    <p:sldId id="425" r:id="rId43"/>
    <p:sldId id="430" r:id="rId44"/>
    <p:sldId id="446" r:id="rId45"/>
    <p:sldId id="431" r:id="rId46"/>
    <p:sldId id="432" r:id="rId47"/>
    <p:sldId id="433" r:id="rId48"/>
    <p:sldId id="448"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124B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12" autoAdjust="0"/>
    <p:restoredTop sz="58872" autoAdjust="0"/>
  </p:normalViewPr>
  <p:slideViewPr>
    <p:cSldViewPr>
      <p:cViewPr varScale="1">
        <p:scale>
          <a:sx n="67" d="100"/>
          <a:sy n="67" d="100"/>
        </p:scale>
        <p:origin x="1794" y="66"/>
      </p:cViewPr>
      <p:guideLst>
        <p:guide orient="horz" pos="2160"/>
        <p:guide pos="2880"/>
      </p:guideLst>
    </p:cSldViewPr>
  </p:slideViewPr>
  <p:outlineViewPr>
    <p:cViewPr>
      <p:scale>
        <a:sx n="33" d="100"/>
        <a:sy n="33" d="100"/>
      </p:scale>
      <p:origin x="0" y="-13722"/>
    </p:cViewPr>
  </p:outlineViewPr>
  <p:notesTextViewPr>
    <p:cViewPr>
      <p:scale>
        <a:sx n="1" d="1"/>
        <a:sy n="1" d="1"/>
      </p:scale>
      <p:origin x="0" y="0"/>
    </p:cViewPr>
  </p:notesTextViewPr>
  <p:sorterViewPr>
    <p:cViewPr varScale="1">
      <p:scale>
        <a:sx n="100" d="100"/>
        <a:sy n="100" d="100"/>
      </p:scale>
      <p:origin x="0" y="-50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A41EAA-52CF-41B7-8A62-605E611B5537}" type="datetimeFigureOut">
              <a:rPr lang="en-GB" smtClean="0"/>
              <a:t>24/02/2023</a:t>
            </a:fld>
            <a:endParaRPr lang="en-GB"/>
          </a:p>
        </p:txBody>
      </p:sp>
      <p:sp>
        <p:nvSpPr>
          <p:cNvPr id="4" name="Footer Placeholder 3"/>
          <p:cNvSpPr>
            <a:spLocks noGrp="1"/>
          </p:cNvSpPr>
          <p:nvPr>
            <p:ph type="ftr" sz="quarter" idx="2"/>
            <p:custDataLst>
              <p:tags r:id="rId2"/>
            </p:custDataLst>
          </p:nvPr>
        </p:nvSpPr>
        <p:spPr>
          <a:xfrm>
            <a:off x="0" y="8685213"/>
            <a:ext cx="6858000" cy="458787"/>
          </a:xfrm>
          <a:prstGeom prst="rect">
            <a:avLst/>
          </a:prstGeom>
        </p:spPr>
        <p:txBody>
          <a:bodyPr vert="horz" lIns="91440" tIns="45720" rIns="91440" bIns="45720" rtlCol="0" anchor="b"/>
          <a:lstStyle>
            <a:lvl1pPr algn="l">
              <a:defRPr sz="1200"/>
            </a:lvl1pPr>
          </a:lstStyle>
          <a:p>
            <a:pPr algn="ct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1428EA-1EB8-45F9-9F83-184E95904E2E}" type="slidenum">
              <a:rPr lang="en-GB" smtClean="0"/>
              <a:t>‹#›</a:t>
            </a:fld>
            <a:endParaRPr lang="en-GB"/>
          </a:p>
        </p:txBody>
      </p:sp>
    </p:spTree>
    <p:extLst>
      <p:ext uri="{BB962C8B-B14F-4D97-AF65-F5344CB8AC3E}">
        <p14:creationId xmlns:p14="http://schemas.microsoft.com/office/powerpoint/2010/main" val="391505955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tags" Target="../tags/tag1.xml"/><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126E3B-84A4-43D5-8E92-A6F559027A33}" type="datetimeFigureOut">
              <a:rPr lang="en-GB" smtClean="0"/>
              <a:t>24/02/2023</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custDataLst>
              <p:tags r:id="rId2"/>
            </p:custDataLst>
          </p:nvPr>
        </p:nvSpPr>
        <p:spPr>
          <a:xfrm>
            <a:off x="0" y="8685213"/>
            <a:ext cx="6858000" cy="457200"/>
          </a:xfrm>
          <a:prstGeom prst="rect">
            <a:avLst/>
          </a:prstGeom>
        </p:spPr>
        <p:txBody>
          <a:bodyPr vert="horz" lIns="91440" tIns="45720" rIns="91440" bIns="45720" rtlCol="0" anchor="b"/>
          <a:lstStyle>
            <a:lvl1pPr algn="ctr">
              <a:defRPr lang="en-GB"/>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80497D-1873-41D2-83B8-70CA552CD29C}" type="slidenum">
              <a:rPr lang="en-GB" smtClean="0"/>
              <a:t>‹#›</a:t>
            </a:fld>
            <a:endParaRPr lang="en-GB"/>
          </a:p>
        </p:txBody>
      </p:sp>
    </p:spTree>
    <p:extLst>
      <p:ext uri="{BB962C8B-B14F-4D97-AF65-F5344CB8AC3E}">
        <p14:creationId xmlns:p14="http://schemas.microsoft.com/office/powerpoint/2010/main" val="190862907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12.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14.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19.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1</a:t>
            </a:fld>
            <a:endParaRPr lang="en-GB"/>
          </a:p>
        </p:txBody>
      </p:sp>
    </p:spTree>
    <p:extLst>
      <p:ext uri="{BB962C8B-B14F-4D97-AF65-F5344CB8AC3E}">
        <p14:creationId xmlns:p14="http://schemas.microsoft.com/office/powerpoint/2010/main" val="3571794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10</a:t>
            </a:fld>
            <a:endParaRPr lang="en-GB"/>
          </a:p>
        </p:txBody>
      </p:sp>
    </p:spTree>
    <p:extLst>
      <p:ext uri="{BB962C8B-B14F-4D97-AF65-F5344CB8AC3E}">
        <p14:creationId xmlns:p14="http://schemas.microsoft.com/office/powerpoint/2010/main" val="2602822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70" indent="-17457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11</a:t>
            </a:fld>
            <a:endParaRPr lang="en-GB"/>
          </a:p>
        </p:txBody>
      </p:sp>
    </p:spTree>
    <p:extLst>
      <p:ext uri="{BB962C8B-B14F-4D97-AF65-F5344CB8AC3E}">
        <p14:creationId xmlns:p14="http://schemas.microsoft.com/office/powerpoint/2010/main" val="3655177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70" indent="-17457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12</a:t>
            </a:fld>
            <a:endParaRPr lang="en-GB"/>
          </a:p>
        </p:txBody>
      </p:sp>
    </p:spTree>
    <p:extLst>
      <p:ext uri="{BB962C8B-B14F-4D97-AF65-F5344CB8AC3E}">
        <p14:creationId xmlns:p14="http://schemas.microsoft.com/office/powerpoint/2010/main" val="2788024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70" indent="-17457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13</a:t>
            </a:fld>
            <a:endParaRPr lang="en-GB"/>
          </a:p>
        </p:txBody>
      </p:sp>
    </p:spTree>
    <p:extLst>
      <p:ext uri="{BB962C8B-B14F-4D97-AF65-F5344CB8AC3E}">
        <p14:creationId xmlns:p14="http://schemas.microsoft.com/office/powerpoint/2010/main" val="1827630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70" indent="-17457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14</a:t>
            </a:fld>
            <a:endParaRPr lang="en-GB"/>
          </a:p>
        </p:txBody>
      </p:sp>
    </p:spTree>
    <p:extLst>
      <p:ext uri="{BB962C8B-B14F-4D97-AF65-F5344CB8AC3E}">
        <p14:creationId xmlns:p14="http://schemas.microsoft.com/office/powerpoint/2010/main" val="2794316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15</a:t>
            </a:fld>
            <a:endParaRPr lang="en-GB"/>
          </a:p>
        </p:txBody>
      </p:sp>
    </p:spTree>
    <p:extLst>
      <p:ext uri="{BB962C8B-B14F-4D97-AF65-F5344CB8AC3E}">
        <p14:creationId xmlns:p14="http://schemas.microsoft.com/office/powerpoint/2010/main" val="3456972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70" indent="-17457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16</a:t>
            </a:fld>
            <a:endParaRPr lang="en-GB"/>
          </a:p>
        </p:txBody>
      </p:sp>
    </p:spTree>
    <p:extLst>
      <p:ext uri="{BB962C8B-B14F-4D97-AF65-F5344CB8AC3E}">
        <p14:creationId xmlns:p14="http://schemas.microsoft.com/office/powerpoint/2010/main" val="516344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17</a:t>
            </a:fld>
            <a:endParaRPr lang="en-GB"/>
          </a:p>
        </p:txBody>
      </p:sp>
    </p:spTree>
    <p:extLst>
      <p:ext uri="{BB962C8B-B14F-4D97-AF65-F5344CB8AC3E}">
        <p14:creationId xmlns:p14="http://schemas.microsoft.com/office/powerpoint/2010/main" val="41853607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70" indent="-17457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18</a:t>
            </a:fld>
            <a:endParaRPr lang="en-GB"/>
          </a:p>
        </p:txBody>
      </p:sp>
    </p:spTree>
    <p:extLst>
      <p:ext uri="{BB962C8B-B14F-4D97-AF65-F5344CB8AC3E}">
        <p14:creationId xmlns:p14="http://schemas.microsoft.com/office/powerpoint/2010/main" val="39150262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19</a:t>
            </a:fld>
            <a:endParaRPr lang="en-GB"/>
          </a:p>
        </p:txBody>
      </p:sp>
    </p:spTree>
    <p:extLst>
      <p:ext uri="{BB962C8B-B14F-4D97-AF65-F5344CB8AC3E}">
        <p14:creationId xmlns:p14="http://schemas.microsoft.com/office/powerpoint/2010/main" val="3497245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2</a:t>
            </a:fld>
            <a:endParaRPr lang="en-GB"/>
          </a:p>
        </p:txBody>
      </p:sp>
    </p:spTree>
    <p:extLst>
      <p:ext uri="{BB962C8B-B14F-4D97-AF65-F5344CB8AC3E}">
        <p14:creationId xmlns:p14="http://schemas.microsoft.com/office/powerpoint/2010/main" val="17815559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20</a:t>
            </a:fld>
            <a:endParaRPr lang="en-GB"/>
          </a:p>
        </p:txBody>
      </p:sp>
    </p:spTree>
    <p:extLst>
      <p:ext uri="{BB962C8B-B14F-4D97-AF65-F5344CB8AC3E}">
        <p14:creationId xmlns:p14="http://schemas.microsoft.com/office/powerpoint/2010/main" val="2252301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21</a:t>
            </a:fld>
            <a:endParaRPr lang="en-GB"/>
          </a:p>
        </p:txBody>
      </p:sp>
    </p:spTree>
    <p:extLst>
      <p:ext uri="{BB962C8B-B14F-4D97-AF65-F5344CB8AC3E}">
        <p14:creationId xmlns:p14="http://schemas.microsoft.com/office/powerpoint/2010/main" val="776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22</a:t>
            </a:fld>
            <a:endParaRPr lang="en-GB"/>
          </a:p>
        </p:txBody>
      </p:sp>
    </p:spTree>
    <p:extLst>
      <p:ext uri="{BB962C8B-B14F-4D97-AF65-F5344CB8AC3E}">
        <p14:creationId xmlns:p14="http://schemas.microsoft.com/office/powerpoint/2010/main" val="3995927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23</a:t>
            </a:fld>
            <a:endParaRPr lang="en-GB"/>
          </a:p>
        </p:txBody>
      </p:sp>
    </p:spTree>
    <p:extLst>
      <p:ext uri="{BB962C8B-B14F-4D97-AF65-F5344CB8AC3E}">
        <p14:creationId xmlns:p14="http://schemas.microsoft.com/office/powerpoint/2010/main" val="41119594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 </a:t>
            </a: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24</a:t>
            </a:fld>
            <a:endParaRPr lang="en-GB"/>
          </a:p>
        </p:txBody>
      </p:sp>
    </p:spTree>
    <p:extLst>
      <p:ext uri="{BB962C8B-B14F-4D97-AF65-F5344CB8AC3E}">
        <p14:creationId xmlns:p14="http://schemas.microsoft.com/office/powerpoint/2010/main" val="2998353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25</a:t>
            </a:fld>
            <a:endParaRPr lang="en-GB"/>
          </a:p>
        </p:txBody>
      </p:sp>
    </p:spTree>
    <p:extLst>
      <p:ext uri="{BB962C8B-B14F-4D97-AF65-F5344CB8AC3E}">
        <p14:creationId xmlns:p14="http://schemas.microsoft.com/office/powerpoint/2010/main" val="42603174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26</a:t>
            </a:fld>
            <a:endParaRPr lang="en-GB"/>
          </a:p>
        </p:txBody>
      </p:sp>
    </p:spTree>
    <p:extLst>
      <p:ext uri="{BB962C8B-B14F-4D97-AF65-F5344CB8AC3E}">
        <p14:creationId xmlns:p14="http://schemas.microsoft.com/office/powerpoint/2010/main" val="677344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27</a:t>
            </a:fld>
            <a:endParaRPr lang="en-GB"/>
          </a:p>
        </p:txBody>
      </p:sp>
    </p:spTree>
    <p:extLst>
      <p:ext uri="{BB962C8B-B14F-4D97-AF65-F5344CB8AC3E}">
        <p14:creationId xmlns:p14="http://schemas.microsoft.com/office/powerpoint/2010/main" val="4207216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28</a:t>
            </a:fld>
            <a:endParaRPr lang="en-GB"/>
          </a:p>
        </p:txBody>
      </p:sp>
    </p:spTree>
    <p:extLst>
      <p:ext uri="{BB962C8B-B14F-4D97-AF65-F5344CB8AC3E}">
        <p14:creationId xmlns:p14="http://schemas.microsoft.com/office/powerpoint/2010/main" val="626447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29</a:t>
            </a:fld>
            <a:endParaRPr lang="en-GB"/>
          </a:p>
        </p:txBody>
      </p:sp>
    </p:spTree>
    <p:extLst>
      <p:ext uri="{BB962C8B-B14F-4D97-AF65-F5344CB8AC3E}">
        <p14:creationId xmlns:p14="http://schemas.microsoft.com/office/powerpoint/2010/main" val="211656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1"/>
          </a:p>
        </p:txBody>
      </p:sp>
      <p:sp>
        <p:nvSpPr>
          <p:cNvPr id="4" name="Slide Number Placeholder 3"/>
          <p:cNvSpPr>
            <a:spLocks noGrp="1"/>
          </p:cNvSpPr>
          <p:nvPr>
            <p:ph type="sldNum" sz="quarter" idx="10"/>
          </p:nvPr>
        </p:nvSpPr>
        <p:spPr/>
        <p:txBody>
          <a:bodyPr/>
          <a:lstStyle/>
          <a:p>
            <a:fld id="{2D1621EC-B597-43DE-AC34-4A30C070A158}" type="slidenum">
              <a:rPr lang="en-GB" smtClean="0"/>
              <a:t>3</a:t>
            </a:fld>
            <a:endParaRPr lang="en-GB"/>
          </a:p>
        </p:txBody>
      </p:sp>
    </p:spTree>
    <p:extLst>
      <p:ext uri="{BB962C8B-B14F-4D97-AF65-F5344CB8AC3E}">
        <p14:creationId xmlns:p14="http://schemas.microsoft.com/office/powerpoint/2010/main" val="2094495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30</a:t>
            </a:fld>
            <a:endParaRPr lang="en-GB"/>
          </a:p>
        </p:txBody>
      </p:sp>
    </p:spTree>
    <p:extLst>
      <p:ext uri="{BB962C8B-B14F-4D97-AF65-F5344CB8AC3E}">
        <p14:creationId xmlns:p14="http://schemas.microsoft.com/office/powerpoint/2010/main" val="3326809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31</a:t>
            </a:fld>
            <a:endParaRPr lang="en-GB"/>
          </a:p>
        </p:txBody>
      </p:sp>
    </p:spTree>
    <p:extLst>
      <p:ext uri="{BB962C8B-B14F-4D97-AF65-F5344CB8AC3E}">
        <p14:creationId xmlns:p14="http://schemas.microsoft.com/office/powerpoint/2010/main" val="2802545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32</a:t>
            </a:fld>
            <a:endParaRPr lang="en-GB"/>
          </a:p>
        </p:txBody>
      </p:sp>
    </p:spTree>
    <p:extLst>
      <p:ext uri="{BB962C8B-B14F-4D97-AF65-F5344CB8AC3E}">
        <p14:creationId xmlns:p14="http://schemas.microsoft.com/office/powerpoint/2010/main" val="2440110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33</a:t>
            </a:fld>
            <a:endParaRPr lang="en-GB"/>
          </a:p>
        </p:txBody>
      </p:sp>
    </p:spTree>
    <p:extLst>
      <p:ext uri="{BB962C8B-B14F-4D97-AF65-F5344CB8AC3E}">
        <p14:creationId xmlns:p14="http://schemas.microsoft.com/office/powerpoint/2010/main" val="2613106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34</a:t>
            </a:fld>
            <a:endParaRPr lang="en-GB"/>
          </a:p>
        </p:txBody>
      </p:sp>
    </p:spTree>
    <p:extLst>
      <p:ext uri="{BB962C8B-B14F-4D97-AF65-F5344CB8AC3E}">
        <p14:creationId xmlns:p14="http://schemas.microsoft.com/office/powerpoint/2010/main" val="196030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35</a:t>
            </a:fld>
            <a:endParaRPr lang="en-GB"/>
          </a:p>
        </p:txBody>
      </p:sp>
    </p:spTree>
    <p:extLst>
      <p:ext uri="{BB962C8B-B14F-4D97-AF65-F5344CB8AC3E}">
        <p14:creationId xmlns:p14="http://schemas.microsoft.com/office/powerpoint/2010/main" val="519617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36</a:t>
            </a:fld>
            <a:endParaRPr lang="en-GB"/>
          </a:p>
        </p:txBody>
      </p:sp>
    </p:spTree>
    <p:extLst>
      <p:ext uri="{BB962C8B-B14F-4D97-AF65-F5344CB8AC3E}">
        <p14:creationId xmlns:p14="http://schemas.microsoft.com/office/powerpoint/2010/main" val="2848241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37</a:t>
            </a:fld>
            <a:endParaRPr lang="en-GB"/>
          </a:p>
        </p:txBody>
      </p:sp>
    </p:spTree>
    <p:extLst>
      <p:ext uri="{BB962C8B-B14F-4D97-AF65-F5344CB8AC3E}">
        <p14:creationId xmlns:p14="http://schemas.microsoft.com/office/powerpoint/2010/main" val="1017677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38</a:t>
            </a:fld>
            <a:endParaRPr lang="en-GB"/>
          </a:p>
        </p:txBody>
      </p:sp>
    </p:spTree>
    <p:extLst>
      <p:ext uri="{BB962C8B-B14F-4D97-AF65-F5344CB8AC3E}">
        <p14:creationId xmlns:p14="http://schemas.microsoft.com/office/powerpoint/2010/main" val="33356242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39</a:t>
            </a:fld>
            <a:endParaRPr lang="en-GB"/>
          </a:p>
        </p:txBody>
      </p:sp>
    </p:spTree>
    <p:extLst>
      <p:ext uri="{BB962C8B-B14F-4D97-AF65-F5344CB8AC3E}">
        <p14:creationId xmlns:p14="http://schemas.microsoft.com/office/powerpoint/2010/main" val="405962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1"/>
          </a:p>
        </p:txBody>
      </p:sp>
      <p:sp>
        <p:nvSpPr>
          <p:cNvPr id="4" name="Slide Number Placeholder 3"/>
          <p:cNvSpPr>
            <a:spLocks noGrp="1"/>
          </p:cNvSpPr>
          <p:nvPr>
            <p:ph type="sldNum" sz="quarter" idx="10"/>
          </p:nvPr>
        </p:nvSpPr>
        <p:spPr/>
        <p:txBody>
          <a:bodyPr/>
          <a:lstStyle/>
          <a:p>
            <a:fld id="{2D1621EC-B597-43DE-AC34-4A30C070A158}" type="slidenum">
              <a:rPr lang="en-GB" smtClean="0"/>
              <a:t>4</a:t>
            </a:fld>
            <a:endParaRPr lang="en-GB"/>
          </a:p>
        </p:txBody>
      </p:sp>
    </p:spTree>
    <p:extLst>
      <p:ext uri="{BB962C8B-B14F-4D97-AF65-F5344CB8AC3E}">
        <p14:creationId xmlns:p14="http://schemas.microsoft.com/office/powerpoint/2010/main" val="2201653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40</a:t>
            </a:fld>
            <a:endParaRPr lang="en-GB"/>
          </a:p>
        </p:txBody>
      </p:sp>
    </p:spTree>
    <p:extLst>
      <p:ext uri="{BB962C8B-B14F-4D97-AF65-F5344CB8AC3E}">
        <p14:creationId xmlns:p14="http://schemas.microsoft.com/office/powerpoint/2010/main" val="18971012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41</a:t>
            </a:fld>
            <a:endParaRPr lang="en-GB"/>
          </a:p>
        </p:txBody>
      </p:sp>
    </p:spTree>
    <p:extLst>
      <p:ext uri="{BB962C8B-B14F-4D97-AF65-F5344CB8AC3E}">
        <p14:creationId xmlns:p14="http://schemas.microsoft.com/office/powerpoint/2010/main" val="2634461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42</a:t>
            </a:fld>
            <a:endParaRPr lang="en-GB"/>
          </a:p>
        </p:txBody>
      </p:sp>
    </p:spTree>
    <p:extLst>
      <p:ext uri="{BB962C8B-B14F-4D97-AF65-F5344CB8AC3E}">
        <p14:creationId xmlns:p14="http://schemas.microsoft.com/office/powerpoint/2010/main" val="3371340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43</a:t>
            </a:fld>
            <a:endParaRPr lang="en-GB"/>
          </a:p>
        </p:txBody>
      </p:sp>
    </p:spTree>
    <p:extLst>
      <p:ext uri="{BB962C8B-B14F-4D97-AF65-F5344CB8AC3E}">
        <p14:creationId xmlns:p14="http://schemas.microsoft.com/office/powerpoint/2010/main" val="32922967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44</a:t>
            </a:fld>
            <a:endParaRPr lang="en-GB"/>
          </a:p>
        </p:txBody>
      </p:sp>
    </p:spTree>
    <p:extLst>
      <p:ext uri="{BB962C8B-B14F-4D97-AF65-F5344CB8AC3E}">
        <p14:creationId xmlns:p14="http://schemas.microsoft.com/office/powerpoint/2010/main" val="2813019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570" indent="-17457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2DCAACA-344C-4EE1-BCA4-8A8DBE782C66}" type="slidenum">
              <a:rPr lang="en-GB" smtClean="0"/>
              <a:t>5</a:t>
            </a:fld>
            <a:endParaRPr lang="en-GB"/>
          </a:p>
        </p:txBody>
      </p:sp>
    </p:spTree>
    <p:extLst>
      <p:ext uri="{BB962C8B-B14F-4D97-AF65-F5344CB8AC3E}">
        <p14:creationId xmlns:p14="http://schemas.microsoft.com/office/powerpoint/2010/main" val="674467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6</a:t>
            </a:fld>
            <a:endParaRPr lang="en-GB"/>
          </a:p>
        </p:txBody>
      </p:sp>
    </p:spTree>
    <p:extLst>
      <p:ext uri="{BB962C8B-B14F-4D97-AF65-F5344CB8AC3E}">
        <p14:creationId xmlns:p14="http://schemas.microsoft.com/office/powerpoint/2010/main" val="157439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7</a:t>
            </a:fld>
            <a:endParaRPr lang="en-GB"/>
          </a:p>
        </p:txBody>
      </p:sp>
    </p:spTree>
    <p:extLst>
      <p:ext uri="{BB962C8B-B14F-4D97-AF65-F5344CB8AC3E}">
        <p14:creationId xmlns:p14="http://schemas.microsoft.com/office/powerpoint/2010/main" val="3456834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8</a:t>
            </a:fld>
            <a:endParaRPr lang="en-GB"/>
          </a:p>
        </p:txBody>
      </p:sp>
    </p:spTree>
    <p:extLst>
      <p:ext uri="{BB962C8B-B14F-4D97-AF65-F5344CB8AC3E}">
        <p14:creationId xmlns:p14="http://schemas.microsoft.com/office/powerpoint/2010/main" val="287748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custDataLst>
              <p:tags r:id="rId1"/>
            </p:custDataLst>
          </p:nvPr>
        </p:nvSpPr>
        <p:spPr/>
        <p:txBody>
          <a:bodyPr/>
          <a:lstStyle/>
          <a:p>
            <a:r>
              <a:rPr lang="en-GB" sz="1000">
                <a:solidFill>
                  <a:srgbClr val="F00000"/>
                </a:solidFill>
                <a:latin typeface="Arial" panose="020B0604020202020204" pitchFamily="34" charset="0"/>
              </a:rPr>
              <a:t>Classification:</a:t>
            </a:r>
            <a:r>
              <a:rPr lang="en-GB" sz="1000">
                <a:solidFill>
                  <a:srgbClr val="000000"/>
                </a:solidFill>
                <a:latin typeface="Arial" panose="020B0604020202020204" pitchFamily="34" charset="0"/>
              </a:rPr>
              <a:t>UNCLASSIFIED </a:t>
            </a:r>
          </a:p>
        </p:txBody>
      </p:sp>
      <p:sp>
        <p:nvSpPr>
          <p:cNvPr id="6" name="Slide Number Placeholder 5"/>
          <p:cNvSpPr>
            <a:spLocks noGrp="1"/>
          </p:cNvSpPr>
          <p:nvPr>
            <p:ph type="sldNum" sz="quarter" idx="5"/>
          </p:nvPr>
        </p:nvSpPr>
        <p:spPr/>
        <p:txBody>
          <a:bodyPr/>
          <a:lstStyle/>
          <a:p>
            <a:fld id="{02DCAACA-344C-4EE1-BCA4-8A8DBE782C66}" type="slidenum">
              <a:rPr lang="en-GB" smtClean="0"/>
              <a:t>9</a:t>
            </a:fld>
            <a:endParaRPr lang="en-GB"/>
          </a:p>
        </p:txBody>
      </p:sp>
    </p:spTree>
    <p:extLst>
      <p:ext uri="{BB962C8B-B14F-4D97-AF65-F5344CB8AC3E}">
        <p14:creationId xmlns:p14="http://schemas.microsoft.com/office/powerpoint/2010/main" val="821551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1.xml"/><Relationship Id="rId5" Type="http://schemas.openxmlformats.org/officeDocument/2006/relationships/image" Target="../media/image24.jpe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 Design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CA4BA0C-E8BD-4568-AEE7-BE0EAC2D2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0482"/>
          <a:stretch/>
        </p:blipFill>
        <p:spPr>
          <a:xfrm>
            <a:off x="-1" y="917512"/>
            <a:ext cx="9144000" cy="5463816"/>
          </a:xfrm>
          <a:prstGeom prst="rect">
            <a:avLst/>
          </a:prstGeom>
        </p:spPr>
      </p:pic>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2794589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5792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9766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85556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4167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8115467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612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6062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32945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19511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2901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Title Slide - Desig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62EF67-A6A5-4946-B404-863F0EEFE7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88" y="395989"/>
            <a:ext cx="9144000" cy="6096000"/>
          </a:xfrm>
          <a:prstGeom prst="rect">
            <a:avLst/>
          </a:prstGeom>
        </p:spPr>
      </p:pic>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1604639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96B65A-A3B2-41B7-8CE4-94BBF114013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608"/>
          <a:stretch/>
        </p:blipFill>
        <p:spPr>
          <a:xfrm>
            <a:off x="0" y="5442729"/>
            <a:ext cx="9144000" cy="1428523"/>
          </a:xfrm>
          <a:prstGeom prst="rect">
            <a:avLst/>
          </a:prstGeom>
        </p:spPr>
      </p:pic>
      <p:sp>
        <p:nvSpPr>
          <p:cNvPr id="11" name="TextBox 10">
            <a:extLst>
              <a:ext uri="{FF2B5EF4-FFF2-40B4-BE49-F238E27FC236}">
                <a16:creationId xmlns:a16="http://schemas.microsoft.com/office/drawing/2014/main" id="{41FF8C23-5689-489E-87AB-439CAE1D02BE}"/>
              </a:ext>
            </a:extLst>
          </p:cNvPr>
          <p:cNvSpPr txBox="1"/>
          <p:nvPr userDrawn="1"/>
        </p:nvSpPr>
        <p:spPr>
          <a:xfrm>
            <a:off x="1067442" y="5661248"/>
            <a:ext cx="7009116" cy="923330"/>
          </a:xfrm>
          <a:prstGeom prst="rect">
            <a:avLst/>
          </a:prstGeom>
          <a:noFill/>
        </p:spPr>
        <p:txBody>
          <a:bodyPr wrap="square" rtlCol="0">
            <a:spAutoFit/>
          </a:bodyPr>
          <a:lstStyle/>
          <a:p>
            <a:pPr algn="ctr"/>
            <a:r>
              <a:rPr lang="en-US" sz="5400" b="1" dirty="0">
                <a:solidFill>
                  <a:schemeClr val="bg1"/>
                </a:solidFill>
              </a:rPr>
              <a:t>Coffee Break</a:t>
            </a:r>
            <a:endParaRPr lang="en-GB" sz="5400" b="1" dirty="0">
              <a:solidFill>
                <a:schemeClr val="bg1"/>
              </a:solidFill>
            </a:endParaRPr>
          </a:p>
        </p:txBody>
      </p:sp>
      <p:pic>
        <p:nvPicPr>
          <p:cNvPr id="5" name="Picture 4" descr="Icon&#10;&#10;Description automatically generated">
            <a:extLst>
              <a:ext uri="{FF2B5EF4-FFF2-40B4-BE49-F238E27FC236}">
                <a16:creationId xmlns:a16="http://schemas.microsoft.com/office/drawing/2014/main" id="{59E053D0-BC41-4890-90CB-D687309B38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5563" y="164137"/>
            <a:ext cx="842274" cy="843740"/>
          </a:xfrm>
          <a:prstGeom prst="rect">
            <a:avLst/>
          </a:prstGeom>
        </p:spPr>
      </p:pic>
      <p:pic>
        <p:nvPicPr>
          <p:cNvPr id="3" name="Picture 2" descr="Logo, icon&#10;&#10;Description automatically generated">
            <a:extLst>
              <a:ext uri="{FF2B5EF4-FFF2-40B4-BE49-F238E27FC236}">
                <a16:creationId xmlns:a16="http://schemas.microsoft.com/office/drawing/2014/main" id="{3C6C57AF-73A9-4F77-8BD7-B7CADFA23F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33472" y="1785708"/>
            <a:ext cx="3277057" cy="3286584"/>
          </a:xfrm>
          <a:prstGeom prst="rect">
            <a:avLst/>
          </a:prstGeom>
        </p:spPr>
      </p:pic>
    </p:spTree>
    <p:extLst>
      <p:ext uri="{BB962C8B-B14F-4D97-AF65-F5344CB8AC3E}">
        <p14:creationId xmlns:p14="http://schemas.microsoft.com/office/powerpoint/2010/main" val="17788735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25608"/>
          <a:stretch/>
        </p:blipFill>
        <p:spPr>
          <a:xfrm>
            <a:off x="0" y="5442729"/>
            <a:ext cx="9144000" cy="1428523"/>
          </a:xfrm>
          <a:prstGeom prst="rect">
            <a:avLst/>
          </a:prstGeom>
        </p:spPr>
      </p:pic>
      <p:sp>
        <p:nvSpPr>
          <p:cNvPr id="5" name="TextBox 4">
            <a:extLst>
              <a:ext uri="{FF2B5EF4-FFF2-40B4-BE49-F238E27FC236}">
                <a16:creationId xmlns:a16="http://schemas.microsoft.com/office/drawing/2014/main" id="{A35715A3-673D-4CEF-9C26-D65EC1D4FF69}"/>
              </a:ext>
            </a:extLst>
          </p:cNvPr>
          <p:cNvSpPr txBox="1"/>
          <p:nvPr userDrawn="1"/>
        </p:nvSpPr>
        <p:spPr>
          <a:xfrm>
            <a:off x="1067442" y="5661248"/>
            <a:ext cx="7009116" cy="923330"/>
          </a:xfrm>
          <a:prstGeom prst="rect">
            <a:avLst/>
          </a:prstGeom>
          <a:noFill/>
        </p:spPr>
        <p:txBody>
          <a:bodyPr wrap="square" rtlCol="0">
            <a:spAutoFit/>
          </a:bodyPr>
          <a:lstStyle/>
          <a:p>
            <a:pPr algn="ctr"/>
            <a:r>
              <a:rPr lang="en-US" sz="5400" b="1" dirty="0">
                <a:solidFill>
                  <a:schemeClr val="bg1"/>
                </a:solidFill>
              </a:rPr>
              <a:t>Take</a:t>
            </a:r>
            <a:r>
              <a:rPr lang="en-US" sz="5400" b="1" baseline="0" dirty="0">
                <a:solidFill>
                  <a:schemeClr val="bg1"/>
                </a:solidFill>
              </a:rPr>
              <a:t> a s</a:t>
            </a:r>
            <a:r>
              <a:rPr lang="en-US" sz="5400" b="1" dirty="0">
                <a:solidFill>
                  <a:schemeClr val="bg1"/>
                </a:solidFill>
              </a:rPr>
              <a:t>creen break!</a:t>
            </a:r>
            <a:endParaRPr lang="en-GB" sz="5400" b="1" dirty="0">
              <a:solidFill>
                <a:schemeClr val="bg1"/>
              </a:solidFill>
            </a:endParaRPr>
          </a:p>
        </p:txBody>
      </p:sp>
      <p:pic>
        <p:nvPicPr>
          <p:cNvPr id="6" name="Picture 5" descr="Icon&#10;&#10;Description automatically generated">
            <a:extLst>
              <a:ext uri="{FF2B5EF4-FFF2-40B4-BE49-F238E27FC236}">
                <a16:creationId xmlns:a16="http://schemas.microsoft.com/office/drawing/2014/main" id="{DEA22B9E-300A-406E-97B8-EE3C6B06030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5563" y="164137"/>
            <a:ext cx="842274" cy="843740"/>
          </a:xfrm>
          <a:prstGeom prst="rect">
            <a:avLst/>
          </a:prstGeom>
        </p:spPr>
      </p:pic>
      <p:pic>
        <p:nvPicPr>
          <p:cNvPr id="7" name="Picture 6" descr="Icon&#10;&#10;Description automatically generated">
            <a:extLst>
              <a:ext uri="{FF2B5EF4-FFF2-40B4-BE49-F238E27FC236}">
                <a16:creationId xmlns:a16="http://schemas.microsoft.com/office/drawing/2014/main" id="{F0B6E970-0AB0-45DE-A175-F6C14486AE1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6261" y="1533261"/>
            <a:ext cx="3791479" cy="3791479"/>
          </a:xfrm>
          <a:prstGeom prst="rect">
            <a:avLst/>
          </a:prstGeom>
        </p:spPr>
      </p:pic>
    </p:spTree>
    <p:extLst>
      <p:ext uri="{BB962C8B-B14F-4D97-AF65-F5344CB8AC3E}">
        <p14:creationId xmlns:p14="http://schemas.microsoft.com/office/powerpoint/2010/main" val="29397770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D8936-408D-4C34-BBAA-34FE7C0404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608"/>
          <a:stretch/>
        </p:blipFill>
        <p:spPr>
          <a:xfrm>
            <a:off x="0" y="5442729"/>
            <a:ext cx="9144000" cy="1428523"/>
          </a:xfrm>
          <a:prstGeom prst="rect">
            <a:avLst/>
          </a:prstGeom>
        </p:spPr>
      </p:pic>
      <p:sp>
        <p:nvSpPr>
          <p:cNvPr id="8" name="TextBox 7">
            <a:extLst>
              <a:ext uri="{FF2B5EF4-FFF2-40B4-BE49-F238E27FC236}">
                <a16:creationId xmlns:a16="http://schemas.microsoft.com/office/drawing/2014/main" id="{8AD31FEC-FD10-45AB-B6E8-B9103D0C363F}"/>
              </a:ext>
            </a:extLst>
          </p:cNvPr>
          <p:cNvSpPr txBox="1"/>
          <p:nvPr userDrawn="1"/>
        </p:nvSpPr>
        <p:spPr>
          <a:xfrm>
            <a:off x="1067442" y="5661248"/>
            <a:ext cx="7009116" cy="923330"/>
          </a:xfrm>
          <a:prstGeom prst="rect">
            <a:avLst/>
          </a:prstGeom>
          <a:noFill/>
        </p:spPr>
        <p:txBody>
          <a:bodyPr wrap="square" rtlCol="0">
            <a:spAutoFit/>
          </a:bodyPr>
          <a:lstStyle/>
          <a:p>
            <a:pPr algn="ctr"/>
            <a:r>
              <a:rPr lang="en-US" sz="5400" b="1" dirty="0">
                <a:solidFill>
                  <a:schemeClr val="bg1"/>
                </a:solidFill>
              </a:rPr>
              <a:t>Lunch Break</a:t>
            </a:r>
            <a:endParaRPr lang="en-GB" sz="5400" b="1" dirty="0">
              <a:solidFill>
                <a:schemeClr val="bg1"/>
              </a:solidFill>
            </a:endParaRPr>
          </a:p>
        </p:txBody>
      </p:sp>
      <p:pic>
        <p:nvPicPr>
          <p:cNvPr id="5" name="Picture 4" descr="Icon&#10;&#10;Description automatically generated">
            <a:extLst>
              <a:ext uri="{FF2B5EF4-FFF2-40B4-BE49-F238E27FC236}">
                <a16:creationId xmlns:a16="http://schemas.microsoft.com/office/drawing/2014/main" id="{41799B5A-332F-4982-AB38-4396D9F1B0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5563" y="164137"/>
            <a:ext cx="842274" cy="843740"/>
          </a:xfrm>
          <a:prstGeom prst="rect">
            <a:avLst/>
          </a:prstGeom>
        </p:spPr>
      </p:pic>
      <p:pic>
        <p:nvPicPr>
          <p:cNvPr id="3" name="Picture 2" descr="Icon&#10;&#10;Description automatically generated">
            <a:extLst>
              <a:ext uri="{FF2B5EF4-FFF2-40B4-BE49-F238E27FC236}">
                <a16:creationId xmlns:a16="http://schemas.microsoft.com/office/drawing/2014/main" id="{C6748EEE-58E2-42E0-A613-2683EDD2E6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95313" y="1552313"/>
            <a:ext cx="3753374" cy="3753374"/>
          </a:xfrm>
          <a:prstGeom prst="rect">
            <a:avLst/>
          </a:prstGeom>
        </p:spPr>
      </p:pic>
    </p:spTree>
    <p:extLst>
      <p:ext uri="{BB962C8B-B14F-4D97-AF65-F5344CB8AC3E}">
        <p14:creationId xmlns:p14="http://schemas.microsoft.com/office/powerpoint/2010/main" val="2993075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0D8936-408D-4C34-BBAA-34FE7C0404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5608"/>
          <a:stretch/>
        </p:blipFill>
        <p:spPr>
          <a:xfrm>
            <a:off x="0" y="5442729"/>
            <a:ext cx="9144000" cy="1428523"/>
          </a:xfrm>
          <a:prstGeom prst="rect">
            <a:avLst/>
          </a:prstGeom>
        </p:spPr>
      </p:pic>
      <p:sp>
        <p:nvSpPr>
          <p:cNvPr id="8" name="TextBox 7">
            <a:extLst>
              <a:ext uri="{FF2B5EF4-FFF2-40B4-BE49-F238E27FC236}">
                <a16:creationId xmlns:a16="http://schemas.microsoft.com/office/drawing/2014/main" id="{8AD31FEC-FD10-45AB-B6E8-B9103D0C363F}"/>
              </a:ext>
            </a:extLst>
          </p:cNvPr>
          <p:cNvSpPr txBox="1"/>
          <p:nvPr userDrawn="1"/>
        </p:nvSpPr>
        <p:spPr>
          <a:xfrm>
            <a:off x="1067442" y="5661248"/>
            <a:ext cx="7009116" cy="923330"/>
          </a:xfrm>
          <a:prstGeom prst="rect">
            <a:avLst/>
          </a:prstGeom>
          <a:noFill/>
        </p:spPr>
        <p:txBody>
          <a:bodyPr wrap="square" rtlCol="0">
            <a:spAutoFit/>
          </a:bodyPr>
          <a:lstStyle/>
          <a:p>
            <a:pPr algn="ctr"/>
            <a:r>
              <a:rPr lang="en-US" sz="5400" b="1" dirty="0">
                <a:solidFill>
                  <a:schemeClr val="bg1"/>
                </a:solidFill>
              </a:rPr>
              <a:t>Thank you</a:t>
            </a:r>
            <a:endParaRPr lang="en-GB" sz="5400" b="1" dirty="0">
              <a:solidFill>
                <a:schemeClr val="bg1"/>
              </a:solidFill>
            </a:endParaRPr>
          </a:p>
        </p:txBody>
      </p:sp>
      <p:pic>
        <p:nvPicPr>
          <p:cNvPr id="5" name="Picture 4" descr="Icon&#10;&#10;Description automatically generated">
            <a:extLst>
              <a:ext uri="{FF2B5EF4-FFF2-40B4-BE49-F238E27FC236}">
                <a16:creationId xmlns:a16="http://schemas.microsoft.com/office/drawing/2014/main" id="{41799B5A-332F-4982-AB38-4396D9F1B0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65563" y="164137"/>
            <a:ext cx="842274" cy="843740"/>
          </a:xfrm>
          <a:prstGeom prst="rect">
            <a:avLst/>
          </a:prstGeom>
        </p:spPr>
      </p:pic>
      <p:sp>
        <p:nvSpPr>
          <p:cNvPr id="2" name="TextBox 1">
            <a:extLst>
              <a:ext uri="{FF2B5EF4-FFF2-40B4-BE49-F238E27FC236}">
                <a16:creationId xmlns:a16="http://schemas.microsoft.com/office/drawing/2014/main" id="{13CD6174-903C-4AF1-862A-B915D0FC9CC0}"/>
              </a:ext>
            </a:extLst>
          </p:cNvPr>
          <p:cNvSpPr txBox="1"/>
          <p:nvPr userDrawn="1"/>
        </p:nvSpPr>
        <p:spPr>
          <a:xfrm>
            <a:off x="1259632" y="1711353"/>
            <a:ext cx="7427168" cy="3571299"/>
          </a:xfrm>
          <a:prstGeom prst="rect">
            <a:avLst/>
          </a:prstGeom>
          <a:noFill/>
        </p:spPr>
        <p:txBody>
          <a:bodyPr wrap="square" rtlCol="0">
            <a:spAutoFit/>
          </a:bodyPr>
          <a:lstStyle>
            <a:defPPr>
              <a:defRPr lang="en-US"/>
            </a:defPPr>
          </a:lstStyle>
          <a:p>
            <a:pPr lvl="0">
              <a:lnSpc>
                <a:spcPct val="150000"/>
              </a:lnSpc>
              <a:spcBef>
                <a:spcPts val="1200"/>
              </a:spcBef>
              <a:spcAft>
                <a:spcPts val="1200"/>
              </a:spcAft>
            </a:pPr>
            <a:r>
              <a:rPr lang="en-GB" sz="3200" dirty="0">
                <a:solidFill>
                  <a:srgbClr val="595959"/>
                </a:solidFill>
              </a:rPr>
              <a:t>      devon.cc/English</a:t>
            </a:r>
          </a:p>
          <a:p>
            <a:pPr lvl="0">
              <a:lnSpc>
                <a:spcPct val="150000"/>
              </a:lnSpc>
              <a:spcBef>
                <a:spcPts val="1200"/>
              </a:spcBef>
              <a:spcAft>
                <a:spcPts val="1200"/>
              </a:spcAft>
            </a:pPr>
            <a:r>
              <a:rPr lang="en-GB" sz="3200" dirty="0">
                <a:solidFill>
                  <a:srgbClr val="595959"/>
                </a:solidFill>
              </a:rPr>
              <a:t>@DevonEdEnglish</a:t>
            </a:r>
          </a:p>
          <a:p>
            <a:pPr lvl="0">
              <a:lnSpc>
                <a:spcPct val="150000"/>
              </a:lnSpc>
              <a:spcBef>
                <a:spcPts val="1200"/>
              </a:spcBef>
              <a:spcAft>
                <a:spcPts val="1200"/>
              </a:spcAft>
            </a:pPr>
            <a:r>
              <a:rPr lang="en-GB" sz="3200" dirty="0">
                <a:solidFill>
                  <a:srgbClr val="595959"/>
                </a:solidFill>
              </a:rPr>
              <a:t>https://newzapp.co.uk/clients/forms/dcc/1514/english.html</a:t>
            </a:r>
          </a:p>
        </p:txBody>
      </p:sp>
      <p:pic>
        <p:nvPicPr>
          <p:cNvPr id="4" name="Picture 3" descr="Logo, company name&#10;&#10;Description automatically generated">
            <a:extLst>
              <a:ext uri="{FF2B5EF4-FFF2-40B4-BE49-F238E27FC236}">
                <a16:creationId xmlns:a16="http://schemas.microsoft.com/office/drawing/2014/main" id="{C39CE277-4A25-4790-98F9-B895ECDFE1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1048" y="2843754"/>
            <a:ext cx="741927" cy="739807"/>
          </a:xfrm>
          <a:prstGeom prst="rect">
            <a:avLst/>
          </a:prstGeom>
        </p:spPr>
      </p:pic>
      <p:pic>
        <p:nvPicPr>
          <p:cNvPr id="11" name="Picture 10" descr="Logo, company name&#10;&#10;Description automatically generated">
            <a:extLst>
              <a:ext uri="{FF2B5EF4-FFF2-40B4-BE49-F238E27FC236}">
                <a16:creationId xmlns:a16="http://schemas.microsoft.com/office/drawing/2014/main" id="{159C24D0-6F18-4C79-A3A9-BAD33961FEA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1048" y="1776961"/>
            <a:ext cx="1477938" cy="821077"/>
          </a:xfrm>
          <a:prstGeom prst="rect">
            <a:avLst/>
          </a:prstGeom>
        </p:spPr>
      </p:pic>
      <p:sp>
        <p:nvSpPr>
          <p:cNvPr id="12" name="TextBox 11">
            <a:extLst>
              <a:ext uri="{FF2B5EF4-FFF2-40B4-BE49-F238E27FC236}">
                <a16:creationId xmlns:a16="http://schemas.microsoft.com/office/drawing/2014/main" id="{ED5D5772-6F86-491D-B5FC-FE9057C1DC5F}"/>
              </a:ext>
            </a:extLst>
          </p:cNvPr>
          <p:cNvSpPr txBox="1"/>
          <p:nvPr userDrawn="1"/>
        </p:nvSpPr>
        <p:spPr>
          <a:xfrm>
            <a:off x="457200" y="871864"/>
            <a:ext cx="8229600" cy="646331"/>
          </a:xfrm>
          <a:prstGeom prst="rect">
            <a:avLst/>
          </a:prstGeom>
          <a:noFill/>
        </p:spPr>
        <p:txBody>
          <a:bodyPr wrap="square" rtlCol="0">
            <a:spAutoFit/>
          </a:bodyPr>
          <a:lstStyle/>
          <a:p>
            <a:pPr algn="ctr"/>
            <a:r>
              <a:rPr lang="en-GB" sz="3600" b="1" i="0" u="none" strike="noStrike" kern="1200" baseline="0" dirty="0">
                <a:solidFill>
                  <a:srgbClr val="0C499D"/>
                </a:solidFill>
                <a:latin typeface="Arial-BoldMT"/>
                <a:ea typeface="+mj-ea"/>
                <a:cs typeface="+mj-cs"/>
              </a:rPr>
              <a:t>KEEP UP TO DATE WITH US!</a:t>
            </a:r>
          </a:p>
        </p:txBody>
      </p:sp>
      <p:pic>
        <p:nvPicPr>
          <p:cNvPr id="14" name="Picture 13" descr="Logo, company name&#10;&#10;Description automatically generated">
            <a:extLst>
              <a:ext uri="{FF2B5EF4-FFF2-40B4-BE49-F238E27FC236}">
                <a16:creationId xmlns:a16="http://schemas.microsoft.com/office/drawing/2014/main" id="{EBB9E758-93EF-4D36-A788-C1F6568C14D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1048" y="4195078"/>
            <a:ext cx="745958" cy="745958"/>
          </a:xfrm>
          <a:prstGeom prst="rect">
            <a:avLst/>
          </a:prstGeom>
        </p:spPr>
      </p:pic>
    </p:spTree>
    <p:extLst>
      <p:ext uri="{BB962C8B-B14F-4D97-AF65-F5344CB8AC3E}">
        <p14:creationId xmlns:p14="http://schemas.microsoft.com/office/powerpoint/2010/main" val="9868420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2_Title Slide - Design 1 ">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27488" b="36256"/>
          <a:stretch/>
        </p:blipFill>
        <p:spPr>
          <a:xfrm>
            <a:off x="-1" y="1487626"/>
            <a:ext cx="9144000" cy="4972904"/>
          </a:xfrm>
          <a:prstGeom prst="rect">
            <a:avLst/>
          </a:prstGeom>
        </p:spPr>
      </p:pic>
      <p:pic>
        <p:nvPicPr>
          <p:cNvPr id="9" name="Picture 8"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10" name="Picture 9"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2"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3"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1914" y="277914"/>
            <a:ext cx="1810785" cy="891494"/>
          </a:xfrm>
          <a:prstGeom prst="rect">
            <a:avLst/>
          </a:prstGeom>
        </p:spPr>
      </p:pic>
    </p:spTree>
    <p:extLst>
      <p:ext uri="{BB962C8B-B14F-4D97-AF65-F5344CB8AC3E}">
        <p14:creationId xmlns:p14="http://schemas.microsoft.com/office/powerpoint/2010/main" val="2356410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ultiple bullets">
    <p:spTree>
      <p:nvGrpSpPr>
        <p:cNvPr id="1" name=""/>
        <p:cNvGrpSpPr/>
        <p:nvPr/>
      </p:nvGrpSpPr>
      <p:grpSpPr>
        <a:xfrm>
          <a:off x="0" y="0"/>
          <a:ext cx="0" cy="0"/>
          <a:chOff x="0" y="0"/>
          <a:chExt cx="0" cy="0"/>
        </a:xfrm>
      </p:grpSpPr>
      <p:sp>
        <p:nvSpPr>
          <p:cNvPr id="20" name="Content Placeholder 2"/>
          <p:cNvSpPr>
            <a:spLocks noGrp="1"/>
          </p:cNvSpPr>
          <p:nvPr>
            <p:ph idx="15" hasCustomPrompt="1"/>
          </p:nvPr>
        </p:nvSpPr>
        <p:spPr>
          <a:xfrm>
            <a:off x="1821346" y="1993873"/>
            <a:ext cx="6694004" cy="429272"/>
          </a:xfrm>
          <a:prstGeom prst="rect">
            <a:avLst/>
          </a:prstGeom>
        </p:spPr>
        <p:txBody>
          <a:bodyPr>
            <a:normAutofit/>
          </a:bodyPr>
          <a:lstStyle>
            <a:lvl1pPr marL="0" indent="0" algn="just">
              <a:buNone/>
              <a:defRPr lang="en-GB" sz="2200" b="0" i="0" u="none" strike="noStrike" baseline="0" smtClean="0">
                <a:solidFill>
                  <a:srgbClr val="595959"/>
                </a:solidFill>
              </a:defRPr>
            </a:lvl1pPr>
          </a:lstStyle>
          <a:p>
            <a:r>
              <a:rPr lang="en-GB" sz="2200" b="0" i="0" u="none" strike="noStrike" baseline="0" dirty="0">
                <a:solidFill>
                  <a:srgbClr val="4D4D4F"/>
                </a:solidFill>
                <a:latin typeface="ArialMT"/>
              </a:rPr>
              <a:t>(Intro text:)</a:t>
            </a:r>
            <a:endParaRPr lang="en-US" dirty="0"/>
          </a:p>
        </p:txBody>
      </p:sp>
      <p:sp>
        <p:nvSpPr>
          <p:cNvPr id="23" name="Text Placeholder 18"/>
          <p:cNvSpPr>
            <a:spLocks noGrp="1"/>
          </p:cNvSpPr>
          <p:nvPr>
            <p:ph type="body" sz="quarter" idx="16" hasCustomPrompt="1"/>
          </p:nvPr>
        </p:nvSpPr>
        <p:spPr>
          <a:xfrm>
            <a:off x="1820863" y="2663825"/>
            <a:ext cx="6694487" cy="3035300"/>
          </a:xfrm>
          <a:prstGeom prst="rect">
            <a:avLst/>
          </a:prstGeom>
        </p:spPr>
        <p:txBody>
          <a:bodyPr/>
          <a:lstStyle>
            <a:lvl1pPr marL="342900" indent="-342900">
              <a:buClr>
                <a:srgbClr val="0C499C"/>
              </a:buClr>
              <a:buFont typeface="Arial" panose="020B0604020202020204" pitchFamily="34" charset="0"/>
              <a:buChar char="›"/>
              <a:defRPr sz="2200">
                <a:solidFill>
                  <a:srgbClr val="595959"/>
                </a:solidFill>
                <a:latin typeface="+mj-lt"/>
              </a:defRPr>
            </a:lvl1pPr>
          </a:lstStyle>
          <a:p>
            <a:r>
              <a:rPr lang="en-GB" sz="2200" b="0" i="0" u="none" strike="noStrike" baseline="0" dirty="0">
                <a:solidFill>
                  <a:srgbClr val="4D4D4F"/>
                </a:solidFill>
                <a:latin typeface="ArialMT"/>
              </a:rPr>
              <a:t>Bullet Point 1</a:t>
            </a:r>
          </a:p>
          <a:p>
            <a:r>
              <a:rPr lang="en-GB" sz="2200" b="0" i="0" u="none" strike="noStrike" baseline="0" dirty="0">
                <a:solidFill>
                  <a:srgbClr val="4D4D4F"/>
                </a:solidFill>
                <a:latin typeface="ArialMT"/>
              </a:rPr>
              <a:t>Bullet Point 2</a:t>
            </a:r>
            <a:endParaRPr lang="en-US" dirty="0"/>
          </a:p>
          <a:p>
            <a:r>
              <a:rPr lang="en-US" dirty="0"/>
              <a:t>Bullet Point 3</a:t>
            </a:r>
          </a:p>
          <a:p>
            <a:r>
              <a:rPr lang="en-GB" sz="2200" b="0" i="0" u="none" strike="noStrike" baseline="0" dirty="0">
                <a:solidFill>
                  <a:srgbClr val="4D4D4F"/>
                </a:solidFill>
                <a:latin typeface="ArialMT"/>
              </a:rPr>
              <a:t>Bullet Point 4</a:t>
            </a:r>
          </a:p>
          <a:p>
            <a:r>
              <a:rPr lang="en-GB" sz="2200" b="0" i="0" u="none" strike="noStrike" baseline="0" dirty="0">
                <a:solidFill>
                  <a:srgbClr val="4D4D4F"/>
                </a:solidFill>
                <a:latin typeface="ArialMT"/>
              </a:rPr>
              <a:t>Bullet Point 5</a:t>
            </a:r>
            <a:endParaRPr lang="en-US" dirty="0"/>
          </a:p>
          <a:p>
            <a:endParaRPr lang="en-GB" sz="2200" b="0" i="0" u="none" strike="noStrike" baseline="0" dirty="0">
              <a:solidFill>
                <a:srgbClr val="4D4D4F"/>
              </a:solidFill>
              <a:latin typeface="ArialMT"/>
            </a:endParaRPr>
          </a:p>
          <a:p>
            <a:endParaRPr lang="en-US" dirty="0"/>
          </a:p>
          <a:p>
            <a:pPr lvl="0"/>
            <a:endParaRPr lang="en-GB" dirty="0"/>
          </a:p>
        </p:txBody>
      </p:sp>
      <p:sp>
        <p:nvSpPr>
          <p:cNvPr id="12" name="Text Placeholder 25"/>
          <p:cNvSpPr>
            <a:spLocks noGrp="1"/>
          </p:cNvSpPr>
          <p:nvPr>
            <p:ph type="body" sz="quarter" idx="13" hasCustomPrompt="1"/>
          </p:nvPr>
        </p:nvSpPr>
        <p:spPr>
          <a:xfrm>
            <a:off x="7037523" y="245866"/>
            <a:ext cx="1881188" cy="257717"/>
          </a:xfrm>
          <a:prstGeom prst="rect">
            <a:avLst/>
          </a:prstGeom>
        </p:spPr>
        <p:txBody>
          <a:bodyPr>
            <a:noAutofit/>
          </a:bodyPr>
          <a:lstStyle>
            <a:lvl1pPr marL="0" indent="0" algn="r">
              <a:buNone/>
              <a:defRPr sz="1200" b="1" baseline="0">
                <a:solidFill>
                  <a:srgbClr val="0C499C"/>
                </a:solidFill>
                <a:latin typeface="+mn-lt"/>
              </a:defRPr>
            </a:lvl1pPr>
          </a:lstStyle>
          <a:p>
            <a:pPr lvl="0"/>
            <a:r>
              <a:rPr lang="en-US" dirty="0"/>
              <a:t>(Month 2017)</a:t>
            </a:r>
          </a:p>
        </p:txBody>
      </p:sp>
      <p:sp>
        <p:nvSpPr>
          <p:cNvPr id="21" name="Text Placeholder 27"/>
          <p:cNvSpPr>
            <a:spLocks noGrp="1"/>
          </p:cNvSpPr>
          <p:nvPr>
            <p:ph type="body" sz="quarter" idx="14" hasCustomPrompt="1"/>
          </p:nvPr>
        </p:nvSpPr>
        <p:spPr>
          <a:xfrm>
            <a:off x="7037524" y="484408"/>
            <a:ext cx="1881187" cy="257717"/>
          </a:xfrm>
          <a:prstGeom prst="rect">
            <a:avLst/>
          </a:prstGeom>
        </p:spPr>
        <p:txBody>
          <a:bodyPr>
            <a:noAutofit/>
          </a:bodyPr>
          <a:lstStyle>
            <a:lvl1pPr marL="0" indent="0" algn="r">
              <a:buNone/>
              <a:defRPr sz="1200" b="1" baseline="0">
                <a:solidFill>
                  <a:srgbClr val="0C499C"/>
                </a:solidFill>
              </a:defRPr>
            </a:lvl1pPr>
          </a:lstStyle>
          <a:p>
            <a:pPr lvl="0"/>
            <a:r>
              <a:rPr lang="en-US" dirty="0"/>
              <a:t>(Presentation Title)</a:t>
            </a:r>
            <a:endParaRPr lang="en-GB" dirty="0"/>
          </a:p>
        </p:txBody>
      </p:sp>
      <p:pic>
        <p:nvPicPr>
          <p:cNvPr id="3" name="Picture 2" descr="Logo, company name&#10;&#10;Description automatically generated">
            <a:extLst>
              <a:ext uri="{FF2B5EF4-FFF2-40B4-BE49-F238E27FC236}">
                <a16:creationId xmlns:a16="http://schemas.microsoft.com/office/drawing/2014/main" id="{F4CBF6B8-C950-171A-96B0-506E77390E2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536" y="242732"/>
            <a:ext cx="1333922" cy="741068"/>
          </a:xfrm>
          <a:prstGeom prst="rect">
            <a:avLst/>
          </a:prstGeom>
        </p:spPr>
      </p:pic>
      <p:sp>
        <p:nvSpPr>
          <p:cNvPr id="2" name="Title 1">
            <a:extLst>
              <a:ext uri="{FF2B5EF4-FFF2-40B4-BE49-F238E27FC236}">
                <a16:creationId xmlns:a16="http://schemas.microsoft.com/office/drawing/2014/main" id="{C7DDE235-77CE-9565-FDB4-B717FDB88CE2}"/>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762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_Title Slide - Desig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977A7D-A8ED-4D2C-9EDC-CC73AE34991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70" b="7900"/>
          <a:stretch/>
        </p:blipFill>
        <p:spPr>
          <a:xfrm>
            <a:off x="0" y="1268760"/>
            <a:ext cx="9144000" cy="4665188"/>
          </a:xfrm>
          <a:prstGeom prst="rect">
            <a:avLst/>
          </a:prstGeom>
        </p:spPr>
      </p:pic>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94238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5_Title Slide - Design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8FC198-9DD4-C481-12AC-D79A40AAC3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086"/>
          <a:stretch/>
        </p:blipFill>
        <p:spPr>
          <a:xfrm>
            <a:off x="0" y="1608068"/>
            <a:ext cx="9144000" cy="4627728"/>
          </a:xfrm>
          <a:prstGeom prst="rect">
            <a:avLst/>
          </a:prstGeom>
        </p:spPr>
      </p:pic>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97924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 Desig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02F43D9-A80B-42DB-BB97-F8AE4EBEBF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0198"/>
            <a:ext cx="9144000" cy="6453319"/>
          </a:xfrm>
          <a:prstGeom prst="rect">
            <a:avLst/>
          </a:prstGeom>
        </p:spPr>
      </p:pic>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3921976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 Desig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93BCC26-5B09-48AF-8D1C-A2B60BEA935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326" r="12624"/>
          <a:stretch/>
        </p:blipFill>
        <p:spPr>
          <a:xfrm>
            <a:off x="-14961" y="1702251"/>
            <a:ext cx="9195474" cy="3619572"/>
          </a:xfrm>
          <a:prstGeom prst="rect">
            <a:avLst/>
          </a:prstGeom>
        </p:spPr>
      </p:pic>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70646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Title Slide - Desig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00333E9-4E2D-4DC7-8596-A104C78462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011" r="35551"/>
          <a:stretch/>
        </p:blipFill>
        <p:spPr>
          <a:xfrm>
            <a:off x="-36513" y="1746730"/>
            <a:ext cx="9217024" cy="3649387"/>
          </a:xfrm>
          <a:prstGeom prst="rect">
            <a:avLst/>
          </a:prstGeom>
        </p:spPr>
      </p:pic>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4268227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Slide - Desig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8E28E69-FB1D-4F5E-AB35-9A1DFC9C5D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991"/>
          <a:stretch/>
        </p:blipFill>
        <p:spPr>
          <a:xfrm>
            <a:off x="-4628" y="569075"/>
            <a:ext cx="9148627" cy="5712543"/>
          </a:xfrm>
          <a:prstGeom prst="rect">
            <a:avLst/>
          </a:prstGeom>
        </p:spPr>
      </p:pic>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182029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 Design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231981-D26F-4174-8B83-354E7A69F2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948"/>
          <a:stretch/>
        </p:blipFill>
        <p:spPr>
          <a:xfrm rot="5400000">
            <a:off x="2389620" y="-939392"/>
            <a:ext cx="4364758" cy="9108504"/>
          </a:xfrm>
          <a:prstGeom prst="rect">
            <a:avLst/>
          </a:prstGeom>
        </p:spPr>
      </p:pic>
      <p:sp>
        <p:nvSpPr>
          <p:cNvPr id="2" name="Rectangle 1">
            <a:extLst>
              <a:ext uri="{FF2B5EF4-FFF2-40B4-BE49-F238E27FC236}">
                <a16:creationId xmlns:a16="http://schemas.microsoft.com/office/drawing/2014/main" id="{14C0AF80-BA0C-47B0-AC19-75130100BCCA}"/>
              </a:ext>
            </a:extLst>
          </p:cNvPr>
          <p:cNvSpPr/>
          <p:nvPr userDrawn="1"/>
        </p:nvSpPr>
        <p:spPr>
          <a:xfrm>
            <a:off x="0" y="6381328"/>
            <a:ext cx="9143999" cy="476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Top bottom header.pn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5096266"/>
            <a:ext cx="9144000" cy="1528923"/>
          </a:xfrm>
          <a:prstGeom prst="rect">
            <a:avLst/>
          </a:prstGeom>
        </p:spPr>
      </p:pic>
      <p:pic>
        <p:nvPicPr>
          <p:cNvPr id="9" name="Picture 8" descr="Top bottom header.png"/>
          <p:cNvPicPr>
            <a:picLocks noChangeAspect="1"/>
          </p:cNvPicPr>
          <p:nvPr userDrawn="1"/>
        </p:nvPicPr>
        <p:blipFill rotWithShape="1">
          <a:blip r:embed="rId4" cstate="screen">
            <a:extLst>
              <a:ext uri="{28A0092B-C50C-407E-A947-70E740481C1C}">
                <a14:useLocalDpi xmlns:a14="http://schemas.microsoft.com/office/drawing/2010/main"/>
              </a:ext>
            </a:extLst>
          </a:blip>
          <a:srcRect t="-7647"/>
          <a:stretch/>
        </p:blipFill>
        <p:spPr>
          <a:xfrm>
            <a:off x="-1" y="-115861"/>
            <a:ext cx="9144000" cy="2133309"/>
          </a:xfrm>
          <a:prstGeom prst="rect">
            <a:avLst/>
          </a:prstGeom>
        </p:spPr>
      </p:pic>
      <p:sp>
        <p:nvSpPr>
          <p:cNvPr id="3" name="Title 1"/>
          <p:cNvSpPr>
            <a:spLocks noGrp="1"/>
          </p:cNvSpPr>
          <p:nvPr>
            <p:ph type="ctrTitle" hasCustomPrompt="1"/>
          </p:nvPr>
        </p:nvSpPr>
        <p:spPr>
          <a:xfrm>
            <a:off x="483384" y="5548207"/>
            <a:ext cx="7772400" cy="581233"/>
          </a:xfrm>
          <a:prstGeom prst="rect">
            <a:avLst/>
          </a:prstGeom>
        </p:spPr>
        <p:txBody>
          <a:bodyPr anchor="t"/>
          <a:lstStyle>
            <a:lvl1pPr algn="l">
              <a:defRPr lang="en-GB" sz="3300" b="1" i="0" u="none" strike="noStrike" baseline="0" smtClean="0">
                <a:solidFill>
                  <a:srgbClr val="0C499C"/>
                </a:solidFill>
              </a:defRPr>
            </a:lvl1pPr>
          </a:lstStyle>
          <a:p>
            <a:r>
              <a:rPr lang="en-GB" sz="3300" b="1" i="0" u="none" strike="noStrike" baseline="0" dirty="0">
                <a:solidFill>
                  <a:srgbClr val="0C499D"/>
                </a:solidFill>
                <a:latin typeface="Arial-BoldMT"/>
              </a:rPr>
              <a:t>(Presentation Title)</a:t>
            </a:r>
            <a:endParaRPr lang="en-US" dirty="0"/>
          </a:p>
        </p:txBody>
      </p:sp>
      <p:sp>
        <p:nvSpPr>
          <p:cNvPr id="4" name="Subtitle 2"/>
          <p:cNvSpPr>
            <a:spLocks noGrp="1"/>
          </p:cNvSpPr>
          <p:nvPr>
            <p:ph type="subTitle" idx="1" hasCustomPrompt="1"/>
          </p:nvPr>
        </p:nvSpPr>
        <p:spPr>
          <a:xfrm>
            <a:off x="483384" y="6281530"/>
            <a:ext cx="4777729" cy="350086"/>
          </a:xfrm>
          <a:prstGeom prst="rect">
            <a:avLst/>
          </a:prstGeom>
        </p:spPr>
        <p:txBody>
          <a:bodyPr/>
          <a:lstStyle>
            <a:lvl1pPr marL="0" indent="0" algn="l">
              <a:buNone/>
              <a:defRPr lang="en-GB" sz="2000" b="1" i="0" u="none" strike="noStrike" baseline="0" smtClean="0">
                <a:solidFill>
                  <a:srgbClr val="0C499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z="2000" b="1" i="0" u="none" strike="noStrike" baseline="0" dirty="0">
                <a:solidFill>
                  <a:srgbClr val="0C499D"/>
                </a:solidFill>
                <a:latin typeface="Arial-BoldMT"/>
              </a:rPr>
              <a:t>(Month 2017)</a:t>
            </a:r>
            <a:endParaRPr lang="en-US" dirty="0"/>
          </a:p>
        </p:txBody>
      </p:sp>
      <p:pic>
        <p:nvPicPr>
          <p:cNvPr id="13" name="Picture 12" descr="Icon&#10;&#10;Description automatically generated">
            <a:extLst>
              <a:ext uri="{FF2B5EF4-FFF2-40B4-BE49-F238E27FC236}">
                <a16:creationId xmlns:a16="http://schemas.microsoft.com/office/drawing/2014/main" id="{5E6D04F3-9011-4436-9B59-6023D96C1C2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7845" y="40047"/>
            <a:ext cx="1659315" cy="1662203"/>
          </a:xfrm>
          <a:prstGeom prst="rect">
            <a:avLst/>
          </a:prstGeom>
        </p:spPr>
      </p:pic>
    </p:spTree>
    <p:extLst>
      <p:ext uri="{BB962C8B-B14F-4D97-AF65-F5344CB8AC3E}">
        <p14:creationId xmlns:p14="http://schemas.microsoft.com/office/powerpoint/2010/main" val="3753554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https://www.devon.gov.uk/support-schools-settings/school-effectiveness/teaching-and-learning/curriculum/english/"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 Id="rId30"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D1A229-DD62-4A36-BBC9-82C8E0CD606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0" y="6131930"/>
            <a:ext cx="9144000" cy="271088"/>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descr="Icon&#10;&#10;Description automatically generated">
            <a:extLst>
              <a:ext uri="{FF2B5EF4-FFF2-40B4-BE49-F238E27FC236}">
                <a16:creationId xmlns:a16="http://schemas.microsoft.com/office/drawing/2014/main" id="{CDE5B60C-A7F2-4014-A1C5-BA01C1416685}"/>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076437" y="206668"/>
            <a:ext cx="842274" cy="843740"/>
          </a:xfrm>
          <a:prstGeom prst="rect">
            <a:avLst/>
          </a:prstGeom>
        </p:spPr>
      </p:pic>
      <p:sp>
        <p:nvSpPr>
          <p:cNvPr id="14" name="TextBox 13">
            <a:extLst>
              <a:ext uri="{FF2B5EF4-FFF2-40B4-BE49-F238E27FC236}">
                <a16:creationId xmlns:a16="http://schemas.microsoft.com/office/drawing/2014/main" id="{2320F77F-43D9-47C2-8A3C-04AB525C7B01}"/>
              </a:ext>
            </a:extLst>
          </p:cNvPr>
          <p:cNvSpPr txBox="1"/>
          <p:nvPr userDrawn="1"/>
        </p:nvSpPr>
        <p:spPr>
          <a:xfrm>
            <a:off x="236482" y="6429773"/>
            <a:ext cx="2250492" cy="369332"/>
          </a:xfrm>
          <a:prstGeom prst="rect">
            <a:avLst/>
          </a:prstGeom>
          <a:noFill/>
        </p:spPr>
        <p:txBody>
          <a:bodyPr wrap="square" rtlCol="0">
            <a:spAutoFit/>
          </a:bodyPr>
          <a:lstStyle/>
          <a:p>
            <a:pPr algn="l"/>
            <a:r>
              <a:rPr lang="en-GB" sz="900" b="1" i="0" u="none" strike="noStrike" kern="1200" baseline="0" dirty="0">
                <a:solidFill>
                  <a:srgbClr val="0C499C"/>
                </a:solidFill>
                <a:latin typeface="+mn-lt"/>
                <a:ea typeface="+mn-ea"/>
                <a:cs typeface="+mn-cs"/>
              </a:rPr>
              <a:t>www.devoneducationservices.co.uk</a:t>
            </a:r>
          </a:p>
          <a:p>
            <a:pPr algn="l"/>
            <a:r>
              <a:rPr lang="en-GB" sz="900" b="1" i="0" u="none" strike="noStrike" kern="1200" baseline="0" dirty="0">
                <a:solidFill>
                  <a:srgbClr val="0C499C"/>
                </a:solidFill>
                <a:latin typeface="Arial" panose="020B0604020202020204" pitchFamily="34" charset="0"/>
                <a:ea typeface="+mn-ea"/>
                <a:cs typeface="+mn-cs"/>
                <a:hlinkClick r:id="rId29">
                  <a:extLst>
                    <a:ext uri="{A12FA001-AC4F-418D-AE19-62706E023703}">
                      <ahyp:hlinkClr xmlns:ahyp="http://schemas.microsoft.com/office/drawing/2018/hyperlinkcolor" val="tx"/>
                    </a:ext>
                  </a:extLst>
                </a:hlinkClick>
              </a:rPr>
              <a:t>devon.cc/</a:t>
            </a:r>
            <a:r>
              <a:rPr lang="en-GB" sz="900" b="1" i="0" u="none" strike="noStrike" kern="1200" baseline="0" dirty="0" err="1">
                <a:solidFill>
                  <a:srgbClr val="0C499C"/>
                </a:solidFill>
                <a:latin typeface="Arial" panose="020B0604020202020204" pitchFamily="34" charset="0"/>
                <a:ea typeface="+mn-ea"/>
                <a:cs typeface="+mn-cs"/>
                <a:hlinkClick r:id="rId29">
                  <a:extLst>
                    <a:ext uri="{A12FA001-AC4F-418D-AE19-62706E023703}">
                      <ahyp:hlinkClr xmlns:ahyp="http://schemas.microsoft.com/office/drawing/2018/hyperlinkcolor" val="tx"/>
                    </a:ext>
                  </a:extLst>
                </a:hlinkClick>
              </a:rPr>
              <a:t>english</a:t>
            </a:r>
            <a:r>
              <a:rPr lang="en-GB" sz="900" b="1" i="0" u="none" strike="noStrike" kern="1200" baseline="0" dirty="0">
                <a:solidFill>
                  <a:srgbClr val="0C499C"/>
                </a:solidFill>
                <a:latin typeface="Arial" panose="020B0604020202020204" pitchFamily="34" charset="0"/>
                <a:ea typeface="+mn-ea"/>
                <a:cs typeface="+mn-cs"/>
                <a:hlinkClick r:id="rId29">
                  <a:extLst>
                    <a:ext uri="{A12FA001-AC4F-418D-AE19-62706E023703}">
                      <ahyp:hlinkClr xmlns:ahyp="http://schemas.microsoft.com/office/drawing/2018/hyperlinkcolor" val="tx"/>
                    </a:ext>
                  </a:extLst>
                </a:hlinkClick>
              </a:rPr>
              <a:t> </a:t>
            </a:r>
            <a:endParaRPr lang="en-GB" sz="900" b="1" i="0" u="none" strike="noStrike" kern="1200" baseline="0" dirty="0">
              <a:solidFill>
                <a:srgbClr val="0C499C"/>
              </a:solidFill>
              <a:latin typeface="Arial" panose="020B0604020202020204" pitchFamily="34" charset="0"/>
              <a:ea typeface="+mn-ea"/>
              <a:cs typeface="+mn-cs"/>
            </a:endParaRPr>
          </a:p>
        </p:txBody>
      </p:sp>
      <p:pic>
        <p:nvPicPr>
          <p:cNvPr id="15" name="Picture 14" descr="Logo, company name&#10;&#10;Description automatically generated">
            <a:extLst>
              <a:ext uri="{FF2B5EF4-FFF2-40B4-BE49-F238E27FC236}">
                <a16:creationId xmlns:a16="http://schemas.microsoft.com/office/drawing/2014/main" id="{26504AD7-7CD1-4707-AE54-8BD21902AB66}"/>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12496"/>
          <a:stretch/>
        </p:blipFill>
        <p:spPr>
          <a:xfrm>
            <a:off x="7876596" y="6357667"/>
            <a:ext cx="1032098" cy="500333"/>
          </a:xfrm>
          <a:prstGeom prst="rect">
            <a:avLst/>
          </a:prstGeom>
        </p:spPr>
      </p:pic>
      <p:sp>
        <p:nvSpPr>
          <p:cNvPr id="16" name="TextBox 15">
            <a:extLst>
              <a:ext uri="{FF2B5EF4-FFF2-40B4-BE49-F238E27FC236}">
                <a16:creationId xmlns:a16="http://schemas.microsoft.com/office/drawing/2014/main" id="{EBBEF040-AC92-46EF-AACC-9BDDD1E20801}"/>
              </a:ext>
            </a:extLst>
          </p:cNvPr>
          <p:cNvSpPr txBox="1"/>
          <p:nvPr userDrawn="1"/>
        </p:nvSpPr>
        <p:spPr>
          <a:xfrm>
            <a:off x="4933254" y="6464651"/>
            <a:ext cx="2942662" cy="215444"/>
          </a:xfrm>
          <a:prstGeom prst="rect">
            <a:avLst/>
          </a:prstGeom>
          <a:noFill/>
        </p:spPr>
        <p:txBody>
          <a:bodyPr wrap="square" rtlCol="0">
            <a:spAutoFit/>
          </a:bodyPr>
          <a:lstStyle/>
          <a:p>
            <a:r>
              <a:rPr lang="en-US" sz="800" b="0" kern="1200" dirty="0">
                <a:solidFill>
                  <a:srgbClr val="0C499C"/>
                </a:solidFill>
                <a:effectLst/>
                <a:latin typeface="+mn-lt"/>
                <a:ea typeface="+mn-ea"/>
                <a:cs typeface="+mn-cs"/>
              </a:rPr>
              <a:t>Copyright © </a:t>
            </a:r>
            <a:r>
              <a:rPr lang="en-GB" sz="800" b="0" kern="1200" dirty="0">
                <a:solidFill>
                  <a:srgbClr val="0C499C"/>
                </a:solidFill>
                <a:effectLst/>
                <a:latin typeface="+mn-lt"/>
                <a:ea typeface="+mn-ea"/>
                <a:cs typeface="+mn-cs"/>
              </a:rPr>
              <a:t>Devon County Council 2022. All rights reserved.</a:t>
            </a:r>
          </a:p>
        </p:txBody>
      </p:sp>
    </p:spTree>
    <p:extLst>
      <p:ext uri="{BB962C8B-B14F-4D97-AF65-F5344CB8AC3E}">
        <p14:creationId xmlns:p14="http://schemas.microsoft.com/office/powerpoint/2010/main" val="237125145"/>
      </p:ext>
    </p:extLst>
  </p:cSld>
  <p:clrMap bg1="lt1" tx1="dk1" bg2="lt2" tx2="dk2" accent1="accent1" accent2="accent2" accent3="accent3" accent4="accent4" accent5="accent5" accent6="accent6" hlink="hlink" folHlink="folHlink"/>
  <p:sldLayoutIdLst>
    <p:sldLayoutId id="2147483668" r:id="rId1"/>
    <p:sldLayoutId id="2147483679" r:id="rId2"/>
    <p:sldLayoutId id="2147483675" r:id="rId3"/>
    <p:sldLayoutId id="2147483678" r:id="rId4"/>
    <p:sldLayoutId id="2147483669" r:id="rId5"/>
    <p:sldLayoutId id="2147483670" r:id="rId6"/>
    <p:sldLayoutId id="2147483673" r:id="rId7"/>
    <p:sldLayoutId id="2147483672" r:id="rId8"/>
    <p:sldLayoutId id="2147483671" r:id="rId9"/>
    <p:sldLayoutId id="2147483650"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 id="2147483680" r:id="rId20"/>
    <p:sldLayoutId id="2147483681" r:id="rId21"/>
    <p:sldLayoutId id="2147483682" r:id="rId22"/>
    <p:sldLayoutId id="2147483684" r:id="rId23"/>
    <p:sldLayoutId id="2147483685" r:id="rId24"/>
    <p:sldLayoutId id="2147483686" r:id="rId25"/>
  </p:sldLayoutIdLst>
  <p:txStyles>
    <p:titleStyle>
      <a:lvl1pPr algn="l" defTabSz="914400" rtl="0" eaLnBrk="1" latinLnBrk="0" hangingPunct="1">
        <a:spcBef>
          <a:spcPct val="0"/>
        </a:spcBef>
        <a:buNone/>
        <a:defRPr lang="en-GB" sz="3300" b="1" i="0" u="none" strike="noStrike" kern="1200" baseline="0" dirty="0">
          <a:solidFill>
            <a:srgbClr val="0C499D"/>
          </a:solidFill>
          <a:latin typeface="Arial-BoldM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595959"/>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595959"/>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595959"/>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595959"/>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595959"/>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Avoiding SATs Maladministration</a:t>
            </a:r>
          </a:p>
        </p:txBody>
      </p:sp>
      <p:sp>
        <p:nvSpPr>
          <p:cNvPr id="3" name="Subtitle 2"/>
          <p:cNvSpPr>
            <a:spLocks noGrp="1"/>
          </p:cNvSpPr>
          <p:nvPr>
            <p:ph type="subTitle" idx="1"/>
          </p:nvPr>
        </p:nvSpPr>
        <p:spPr/>
        <p:txBody>
          <a:bodyPr>
            <a:normAutofit fontScale="92500" lnSpcReduction="20000"/>
          </a:bodyPr>
          <a:lstStyle/>
          <a:p>
            <a:r>
              <a:rPr lang="en-GB" dirty="0"/>
              <a:t>2023</a:t>
            </a:r>
          </a:p>
        </p:txBody>
      </p:sp>
    </p:spTree>
    <p:extLst>
      <p:ext uri="{BB962C8B-B14F-4D97-AF65-F5344CB8AC3E}">
        <p14:creationId xmlns:p14="http://schemas.microsoft.com/office/powerpoint/2010/main" val="1872094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1" y="1061992"/>
            <a:ext cx="7886700" cy="468399"/>
          </a:xfrm>
        </p:spPr>
        <p:txBody>
          <a:bodyPr>
            <a:normAutofit fontScale="90000"/>
          </a:bodyPr>
          <a:lstStyle/>
          <a:p>
            <a:r>
              <a:rPr lang="en-GB" dirty="0"/>
              <a:t>Examples of maladministration</a:t>
            </a:r>
            <a:br>
              <a:rPr lang="en-GB" dirty="0"/>
            </a:br>
            <a:endParaRPr lang="en-GB" dirty="0"/>
          </a:p>
        </p:txBody>
      </p:sp>
      <p:sp>
        <p:nvSpPr>
          <p:cNvPr id="5" name="Text Placeholder 4"/>
          <p:cNvSpPr>
            <a:spLocks noGrp="1"/>
          </p:cNvSpPr>
          <p:nvPr>
            <p:ph type="body" sz="quarter" idx="16"/>
          </p:nvPr>
        </p:nvSpPr>
        <p:spPr>
          <a:xfrm>
            <a:off x="628651" y="1473876"/>
            <a:ext cx="7886700" cy="4626887"/>
          </a:xfrm>
        </p:spPr>
        <p:txBody>
          <a:bodyPr/>
          <a:lstStyle/>
          <a:p>
            <a:pPr marL="0" indent="0">
              <a:buNone/>
            </a:pPr>
            <a:r>
              <a:rPr lang="en-GB" dirty="0">
                <a:solidFill>
                  <a:schemeClr val="tx1"/>
                </a:solidFill>
              </a:rPr>
              <a:t>Maladministration of the phonics screening check, KS1 or KS2 tests can include:</a:t>
            </a:r>
          </a:p>
          <a:p>
            <a:pPr>
              <a:buFont typeface="Arial" panose="020B0604020202020204" pitchFamily="34" charset="0"/>
              <a:buChar char="•"/>
            </a:pPr>
            <a:r>
              <a:rPr lang="en-GB" dirty="0">
                <a:solidFill>
                  <a:schemeClr val="tx1"/>
                </a:solidFill>
              </a:rPr>
              <a:t>early opening of test papers or phonics screening check materials without permission</a:t>
            </a:r>
          </a:p>
          <a:p>
            <a:pPr>
              <a:buFont typeface="Arial" panose="020B0604020202020204" pitchFamily="34" charset="0"/>
              <a:buChar char="•"/>
            </a:pPr>
            <a:r>
              <a:rPr lang="en-GB" dirty="0">
                <a:solidFill>
                  <a:schemeClr val="tx1"/>
                </a:solidFill>
              </a:rPr>
              <a:t>pupils being over-aided by test administrators</a:t>
            </a:r>
          </a:p>
          <a:p>
            <a:pPr>
              <a:buFont typeface="Arial" panose="020B0604020202020204" pitchFamily="34" charset="0"/>
              <a:buChar char="•"/>
            </a:pPr>
            <a:r>
              <a:rPr lang="en-GB" dirty="0">
                <a:solidFill>
                  <a:schemeClr val="tx1"/>
                </a:solidFill>
              </a:rPr>
              <a:t>pupils cheating</a:t>
            </a:r>
          </a:p>
          <a:p>
            <a:pPr>
              <a:buFont typeface="Arial" panose="020B0604020202020204" pitchFamily="34" charset="0"/>
              <a:buChar char="•"/>
            </a:pPr>
            <a:r>
              <a:rPr lang="en-GB" dirty="0">
                <a:solidFill>
                  <a:schemeClr val="tx1"/>
                </a:solidFill>
              </a:rPr>
              <a:t>schools allowing pupils to resit a test or the phonics screening check</a:t>
            </a:r>
          </a:p>
          <a:p>
            <a:pPr>
              <a:buFont typeface="Arial" panose="020B0604020202020204" pitchFamily="34" charset="0"/>
              <a:buChar char="•"/>
            </a:pPr>
            <a:r>
              <a:rPr lang="en-GB" dirty="0">
                <a:solidFill>
                  <a:schemeClr val="tx1"/>
                </a:solidFill>
              </a:rPr>
              <a:t>changes being made to pupils’ test scripts outside of test conditions</a:t>
            </a:r>
          </a:p>
          <a:p>
            <a:pPr>
              <a:buFont typeface="Arial" panose="020B0604020202020204" pitchFamily="34" charset="0"/>
              <a:buChar char="•"/>
            </a:pPr>
            <a:r>
              <a:rPr lang="en-GB" dirty="0">
                <a:solidFill>
                  <a:schemeClr val="tx1"/>
                </a:solidFill>
              </a:rPr>
              <a:t>schools reporting pupils’ phonics screening check scores incorrectly</a:t>
            </a:r>
          </a:p>
        </p:txBody>
      </p:sp>
    </p:spTree>
    <p:extLst>
      <p:ext uri="{BB962C8B-B14F-4D97-AF65-F5344CB8AC3E}">
        <p14:creationId xmlns:p14="http://schemas.microsoft.com/office/powerpoint/2010/main" val="40147633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a:xfrm>
            <a:off x="533096" y="1536055"/>
            <a:ext cx="8043862" cy="4701257"/>
          </a:xfrm>
        </p:spPr>
        <p:txBody>
          <a:bodyPr>
            <a:normAutofit fontScale="92500"/>
          </a:bodyPr>
          <a:lstStyle/>
          <a:p>
            <a:pPr marL="0" indent="0">
              <a:buNone/>
            </a:pPr>
            <a:r>
              <a:rPr lang="en-GB" dirty="0">
                <a:solidFill>
                  <a:schemeClr val="tx1"/>
                </a:solidFill>
              </a:rPr>
              <a:t>STA has a statutory duty, on behalf of the Secretary of State for Education, to investigate matters which relate to the accuracy or correctness of pupils’ results and/or outcomes in the national curriculum assessments. The national curriculum assessments are:</a:t>
            </a:r>
          </a:p>
          <a:p>
            <a:pPr lvl="1"/>
            <a:r>
              <a:rPr lang="en-GB" dirty="0"/>
              <a:t> the phonics screening check</a:t>
            </a:r>
          </a:p>
          <a:p>
            <a:pPr lvl="1"/>
            <a:r>
              <a:rPr lang="en-GB" dirty="0"/>
              <a:t> the key stage 1 (KS1) tests and teacher assessment</a:t>
            </a:r>
          </a:p>
          <a:p>
            <a:pPr lvl="1"/>
            <a:r>
              <a:rPr lang="en-GB" dirty="0"/>
              <a:t> the key stage 2 (KS2) tests and teacher assessment</a:t>
            </a:r>
          </a:p>
          <a:p>
            <a:endParaRPr lang="en-GB" dirty="0">
              <a:solidFill>
                <a:schemeClr val="tx1"/>
              </a:solidFill>
            </a:endParaRPr>
          </a:p>
          <a:p>
            <a:pPr marL="0" indent="0">
              <a:buNone/>
            </a:pPr>
            <a:r>
              <a:rPr lang="en-GB" dirty="0">
                <a:solidFill>
                  <a:schemeClr val="tx1"/>
                </a:solidFill>
              </a:rPr>
              <a:t>STA’s remit is to determine whether there is doubt over the accuracy or correctness of pupils’ results and/or assessments.</a:t>
            </a:r>
          </a:p>
        </p:txBody>
      </p:sp>
      <p:sp>
        <p:nvSpPr>
          <p:cNvPr id="7" name="Title 6">
            <a:extLst>
              <a:ext uri="{FF2B5EF4-FFF2-40B4-BE49-F238E27FC236}">
                <a16:creationId xmlns:a16="http://schemas.microsoft.com/office/drawing/2014/main" id="{A51C7773-AD61-6EEF-6369-EDA8D0061326}"/>
              </a:ext>
            </a:extLst>
          </p:cNvPr>
          <p:cNvSpPr>
            <a:spLocks noGrp="1"/>
          </p:cNvSpPr>
          <p:nvPr>
            <p:ph type="title"/>
          </p:nvPr>
        </p:nvSpPr>
        <p:spPr>
          <a:xfrm>
            <a:off x="539552" y="764704"/>
            <a:ext cx="8229600" cy="1143000"/>
          </a:xfrm>
        </p:spPr>
        <p:txBody>
          <a:bodyPr/>
          <a:lstStyle/>
          <a:p>
            <a:pPr rtl="0" eaLnBrk="1" latinLnBrk="0" hangingPunct="1"/>
            <a:r>
              <a:rPr lang="en-GB" sz="3000" b="1" kern="1200" dirty="0">
                <a:solidFill>
                  <a:srgbClr val="0C499D"/>
                </a:solidFill>
                <a:effectLst/>
                <a:latin typeface="Arial" panose="020B0604020202020204" pitchFamily="34" charset="0"/>
                <a:ea typeface="+mn-ea"/>
                <a:cs typeface="+mn-cs"/>
              </a:rPr>
              <a:t>Maladministration continued….</a:t>
            </a:r>
            <a:endParaRPr lang="en-GB" dirty="0"/>
          </a:p>
        </p:txBody>
      </p:sp>
    </p:spTree>
    <p:extLst>
      <p:ext uri="{BB962C8B-B14F-4D97-AF65-F5344CB8AC3E}">
        <p14:creationId xmlns:p14="http://schemas.microsoft.com/office/powerpoint/2010/main" val="384761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2900" y="1040989"/>
            <a:ext cx="7886700" cy="721552"/>
          </a:xfrm>
        </p:spPr>
        <p:txBody>
          <a:bodyPr>
            <a:normAutofit fontScale="90000"/>
          </a:bodyPr>
          <a:lstStyle/>
          <a:p>
            <a:r>
              <a:rPr lang="en-GB" dirty="0"/>
              <a:t>LAs have a statutory duty to make monitoring visits to at least 10% of their schools.</a:t>
            </a:r>
          </a:p>
        </p:txBody>
      </p:sp>
      <p:sp>
        <p:nvSpPr>
          <p:cNvPr id="8" name="Content Placeholder 3"/>
          <p:cNvSpPr>
            <a:spLocks noGrp="1"/>
          </p:cNvSpPr>
          <p:nvPr>
            <p:ph type="body" sz="quarter" idx="16"/>
          </p:nvPr>
        </p:nvSpPr>
        <p:spPr>
          <a:xfrm>
            <a:off x="342900" y="2061405"/>
            <a:ext cx="8172450" cy="3982208"/>
          </a:xfrm>
        </p:spPr>
        <p:txBody>
          <a:bodyPr>
            <a:normAutofit fontScale="92500" lnSpcReduction="10000"/>
          </a:bodyPr>
          <a:lstStyle/>
          <a:p>
            <a:pPr marL="0" indent="0">
              <a:buNone/>
            </a:pPr>
            <a:r>
              <a:rPr lang="en-GB" dirty="0">
                <a:solidFill>
                  <a:schemeClr val="tx1"/>
                </a:solidFill>
              </a:rPr>
              <a:t>LAs have a statutory duty to make monitoring visits to at least 10% of their schools. This includes: </a:t>
            </a:r>
          </a:p>
          <a:p>
            <a:pPr marL="342900" lvl="1" indent="0">
              <a:buNone/>
            </a:pPr>
            <a:r>
              <a:rPr lang="en-GB" dirty="0"/>
              <a:t>• maintained schools </a:t>
            </a:r>
          </a:p>
          <a:p>
            <a:pPr marL="342900" lvl="1" indent="0">
              <a:buNone/>
            </a:pPr>
            <a:r>
              <a:rPr lang="en-GB" dirty="0"/>
              <a:t>• participating PRUs or special schools </a:t>
            </a:r>
          </a:p>
          <a:p>
            <a:pPr marL="342900" lvl="1" indent="0">
              <a:buNone/>
            </a:pPr>
            <a:r>
              <a:rPr lang="en-GB" dirty="0"/>
              <a:t>• academies that have chosen to be monitored by the LA </a:t>
            </a:r>
          </a:p>
          <a:p>
            <a:pPr marL="342900" lvl="1" indent="0">
              <a:buNone/>
            </a:pPr>
            <a:r>
              <a:rPr lang="en-GB" dirty="0"/>
              <a:t>• independent schools that have chosen to participate in the tests, registered their pupils and selected the LA for their monitoring visits </a:t>
            </a:r>
          </a:p>
          <a:p>
            <a:pPr marL="342900" lvl="1" indent="0">
              <a:buNone/>
            </a:pPr>
            <a:r>
              <a:rPr lang="en-GB" dirty="0"/>
              <a:t>• a sample of schools, which STA will identify </a:t>
            </a:r>
          </a:p>
          <a:p>
            <a:endParaRPr lang="en-GB" dirty="0"/>
          </a:p>
          <a:p>
            <a:endParaRPr lang="en-GB" dirty="0"/>
          </a:p>
        </p:txBody>
      </p:sp>
    </p:spTree>
    <p:extLst>
      <p:ext uri="{BB962C8B-B14F-4D97-AF65-F5344CB8AC3E}">
        <p14:creationId xmlns:p14="http://schemas.microsoft.com/office/powerpoint/2010/main" val="3322717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29D7B8-8B55-BA76-81D6-10CDCA7E131E}"/>
              </a:ext>
            </a:extLst>
          </p:cNvPr>
          <p:cNvSpPr>
            <a:spLocks noGrp="1"/>
          </p:cNvSpPr>
          <p:nvPr>
            <p:ph type="title"/>
          </p:nvPr>
        </p:nvSpPr>
        <p:spPr>
          <a:xfrm>
            <a:off x="1653852" y="763232"/>
            <a:ext cx="7886700" cy="721552"/>
          </a:xfrm>
        </p:spPr>
        <p:txBody>
          <a:bodyPr vert="horz" lIns="91440" tIns="45720" rIns="91440" bIns="45720" rtlCol="0" anchor="b">
            <a:normAutofit fontScale="90000"/>
          </a:bodyPr>
          <a:lstStyle/>
          <a:p>
            <a:r>
              <a:rPr lang="en-GB" dirty="0"/>
              <a:t>LA Monitoring visits cont.</a:t>
            </a:r>
            <a:br>
              <a:rPr lang="en-GB" dirty="0"/>
            </a:br>
            <a:endParaRPr lang="en-GB" dirty="0"/>
          </a:p>
        </p:txBody>
      </p:sp>
      <p:sp>
        <p:nvSpPr>
          <p:cNvPr id="5" name="Text Placeholder 4"/>
          <p:cNvSpPr>
            <a:spLocks noGrp="1"/>
          </p:cNvSpPr>
          <p:nvPr>
            <p:ph type="body" sz="quarter" idx="16"/>
          </p:nvPr>
        </p:nvSpPr>
        <p:spPr>
          <a:xfrm>
            <a:off x="723182" y="1632295"/>
            <a:ext cx="7886700" cy="5782917"/>
          </a:xfrm>
        </p:spPr>
        <p:txBody>
          <a:bodyPr/>
          <a:lstStyle/>
          <a:p>
            <a:pPr>
              <a:buFont typeface="Arial" panose="020B0604020202020204" pitchFamily="34" charset="0"/>
              <a:buChar char="•"/>
            </a:pPr>
            <a:r>
              <a:rPr lang="en-GB" dirty="0"/>
              <a:t>These visits may take place before, during and after the test period. </a:t>
            </a:r>
          </a:p>
          <a:p>
            <a:endParaRPr lang="en-GB" dirty="0"/>
          </a:p>
          <a:p>
            <a:pPr>
              <a:buFont typeface="Arial" panose="020B0604020202020204" pitchFamily="34" charset="0"/>
              <a:buChar char="•"/>
            </a:pPr>
            <a:r>
              <a:rPr lang="en-GB" dirty="0"/>
              <a:t>Monitoring visitors, on behalf of the LA, will make unannounced visits to schools administering the tests. They will check if the school is following the published test administration guidance on: </a:t>
            </a:r>
          </a:p>
          <a:p>
            <a:pPr lvl="2" indent="-342900"/>
            <a:r>
              <a:rPr lang="en-GB" dirty="0"/>
              <a:t>keeping the test materials secure </a:t>
            </a:r>
          </a:p>
          <a:p>
            <a:pPr lvl="2" indent="-342900"/>
            <a:r>
              <a:rPr lang="en-GB" dirty="0"/>
              <a:t>administering the tests </a:t>
            </a:r>
          </a:p>
          <a:p>
            <a:pPr lvl="2" indent="-342900"/>
            <a:r>
              <a:rPr lang="en-GB" dirty="0"/>
              <a:t>returning the scripts </a:t>
            </a:r>
          </a:p>
          <a:p>
            <a:pPr marL="0" indent="0">
              <a:buNone/>
            </a:pPr>
            <a:endParaRPr lang="en-GB" b="1" dirty="0"/>
          </a:p>
        </p:txBody>
      </p:sp>
    </p:spTree>
    <p:extLst>
      <p:ext uri="{BB962C8B-B14F-4D97-AF65-F5344CB8AC3E}">
        <p14:creationId xmlns:p14="http://schemas.microsoft.com/office/powerpoint/2010/main" val="4234737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686095-ECA7-77F4-F74E-C913B7E72E07}"/>
              </a:ext>
            </a:extLst>
          </p:cNvPr>
          <p:cNvSpPr>
            <a:spLocks noGrp="1"/>
          </p:cNvSpPr>
          <p:nvPr>
            <p:ph type="title"/>
          </p:nvPr>
        </p:nvSpPr>
        <p:spPr>
          <a:xfrm>
            <a:off x="1725860" y="547208"/>
            <a:ext cx="7886700" cy="721552"/>
          </a:xfrm>
        </p:spPr>
        <p:txBody>
          <a:bodyPr vert="horz" lIns="91440" tIns="45720" rIns="91440" bIns="45720" rtlCol="0" anchor="b">
            <a:normAutofit fontScale="90000"/>
          </a:bodyPr>
          <a:lstStyle/>
          <a:p>
            <a:r>
              <a:rPr lang="en-GB" dirty="0"/>
              <a:t>LA Monitoring visits continued</a:t>
            </a:r>
            <a:br>
              <a:rPr lang="en-GB" dirty="0"/>
            </a:br>
            <a:endParaRPr lang="en-GB" dirty="0"/>
          </a:p>
        </p:txBody>
      </p:sp>
      <p:sp>
        <p:nvSpPr>
          <p:cNvPr id="5" name="Text Placeholder 4"/>
          <p:cNvSpPr>
            <a:spLocks noGrp="1"/>
          </p:cNvSpPr>
          <p:nvPr>
            <p:ph type="body" sz="quarter" idx="16"/>
          </p:nvPr>
        </p:nvSpPr>
        <p:spPr>
          <a:xfrm>
            <a:off x="614363" y="706819"/>
            <a:ext cx="7900987" cy="5444362"/>
          </a:xfrm>
        </p:spPr>
        <p:txBody>
          <a:bodyPr>
            <a:normAutofit lnSpcReduction="10000"/>
          </a:bodyPr>
          <a:lstStyle/>
          <a:p>
            <a:pPr marL="0" indent="0">
              <a:buNone/>
            </a:pPr>
            <a:r>
              <a:rPr lang="en-GB" dirty="0"/>
              <a:t>If a school receives a monitoring visit they must allow visitors to: </a:t>
            </a:r>
          </a:p>
          <a:p>
            <a:r>
              <a:rPr lang="en-GB" dirty="0"/>
              <a:t>see all key stage 1 (KS1) and KS2 test materials, and any relevant delivery notes </a:t>
            </a:r>
          </a:p>
          <a:p>
            <a:r>
              <a:rPr lang="en-GB" dirty="0"/>
              <a:t>observe any KS2 tests being administered </a:t>
            </a:r>
          </a:p>
          <a:p>
            <a:r>
              <a:rPr lang="en-GB" dirty="0"/>
              <a:t>see evidence to show that pupils using access arrangements, for example prompters, scribes or readers, are doing so in accordance with STA’s access arrangements guidance </a:t>
            </a:r>
          </a:p>
          <a:p>
            <a:r>
              <a:rPr lang="en-GB" dirty="0"/>
              <a:t>see copies of correspondence and other documents sent to, and received from, the LA or STA about the administration of the KS2 tests </a:t>
            </a:r>
          </a:p>
          <a:p>
            <a:pPr marL="0" indent="0">
              <a:buNone/>
            </a:pPr>
            <a:r>
              <a:rPr lang="en-GB" dirty="0"/>
              <a:t>STA will carry out a full investigation if a monitoring visitor reports: </a:t>
            </a:r>
          </a:p>
          <a:p>
            <a:pPr marL="457200" lvl="1" indent="0">
              <a:buNone/>
            </a:pPr>
            <a:r>
              <a:rPr lang="en-GB" sz="2200" dirty="0"/>
              <a:t>• administrative irregularities </a:t>
            </a:r>
          </a:p>
          <a:p>
            <a:pPr marL="457200" lvl="1" indent="0">
              <a:buNone/>
            </a:pPr>
            <a:r>
              <a:rPr lang="en-GB" sz="2200" dirty="0"/>
              <a:t>• potential maladministration </a:t>
            </a:r>
          </a:p>
          <a:p>
            <a:endParaRPr lang="en-GB" dirty="0"/>
          </a:p>
        </p:txBody>
      </p:sp>
    </p:spTree>
    <p:extLst>
      <p:ext uri="{BB962C8B-B14F-4D97-AF65-F5344CB8AC3E}">
        <p14:creationId xmlns:p14="http://schemas.microsoft.com/office/powerpoint/2010/main" val="15892572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58701A-C1ED-468A-B043-BBDD39CA7AE8}"/>
              </a:ext>
            </a:extLst>
          </p:cNvPr>
          <p:cNvSpPr>
            <a:spLocks noGrp="1"/>
          </p:cNvSpPr>
          <p:nvPr>
            <p:ph type="title"/>
          </p:nvPr>
        </p:nvSpPr>
        <p:spPr>
          <a:xfrm>
            <a:off x="628650" y="648974"/>
            <a:ext cx="7886700" cy="1113567"/>
          </a:xfrm>
        </p:spPr>
        <p:txBody>
          <a:bodyPr/>
          <a:lstStyle/>
          <a:p>
            <a:r>
              <a:rPr lang="en-GB" dirty="0"/>
              <a:t>Avoiding maladministration</a:t>
            </a:r>
          </a:p>
        </p:txBody>
      </p:sp>
      <p:sp>
        <p:nvSpPr>
          <p:cNvPr id="5" name="Text Placeholder 4">
            <a:extLst>
              <a:ext uri="{FF2B5EF4-FFF2-40B4-BE49-F238E27FC236}">
                <a16:creationId xmlns:a16="http://schemas.microsoft.com/office/drawing/2014/main" id="{F1E971CD-61DB-40A0-855A-C6C3C5A48029}"/>
              </a:ext>
            </a:extLst>
          </p:cNvPr>
          <p:cNvSpPr>
            <a:spLocks noGrp="1"/>
          </p:cNvSpPr>
          <p:nvPr>
            <p:ph type="body" sz="quarter" idx="16"/>
          </p:nvPr>
        </p:nvSpPr>
        <p:spPr>
          <a:xfrm>
            <a:off x="628650" y="1761185"/>
            <a:ext cx="7886700" cy="4447841"/>
          </a:xfrm>
        </p:spPr>
        <p:txBody>
          <a:bodyPr/>
          <a:lstStyle/>
          <a:p>
            <a:pPr marL="0" indent="0">
              <a:buNone/>
            </a:pPr>
            <a:r>
              <a:rPr lang="en-GB" dirty="0">
                <a:latin typeface="Arial" panose="020B0604020202020204" pitchFamily="34" charset="0"/>
              </a:rPr>
              <a:t>Headteachers </a:t>
            </a:r>
            <a:r>
              <a:rPr lang="en-GB" b="0" i="0" u="none" strike="noStrike" baseline="0" dirty="0">
                <a:latin typeface="Arial" panose="020B0604020202020204" pitchFamily="34" charset="0"/>
              </a:rPr>
              <a:t>should consider taking steps to protect staff involved in administering the tests. Misinterpretations about correct test administration can lead to allegations of maladministration. To avoid this, ensure all staff, participating pupils and parents understand: </a:t>
            </a:r>
          </a:p>
          <a:p>
            <a:r>
              <a:rPr lang="en-GB" b="0" i="0" u="none" strike="noStrike" baseline="0" dirty="0">
                <a:latin typeface="Arial" panose="020B0604020202020204" pitchFamily="34" charset="0"/>
              </a:rPr>
              <a:t>how the tests will be administered </a:t>
            </a:r>
          </a:p>
          <a:p>
            <a:r>
              <a:rPr lang="en-GB" b="0" i="0" u="none" strike="noStrike" baseline="0" dirty="0">
                <a:latin typeface="Arial" panose="020B0604020202020204" pitchFamily="34" charset="0"/>
              </a:rPr>
              <a:t>the date each test should be administered </a:t>
            </a:r>
          </a:p>
          <a:p>
            <a:r>
              <a:rPr lang="en-GB" b="0" i="0" u="none" strike="noStrike" baseline="0" dirty="0">
                <a:latin typeface="Arial" panose="020B0604020202020204" pitchFamily="34" charset="0"/>
              </a:rPr>
              <a:t>what assistance is and is not allowed in the tests </a:t>
            </a:r>
          </a:p>
          <a:p>
            <a:r>
              <a:rPr lang="en-GB" b="0" i="0" u="none" strike="noStrike" baseline="0" dirty="0">
                <a:latin typeface="Arial" panose="020B0604020202020204" pitchFamily="34" charset="0"/>
              </a:rPr>
              <a:t>how any access arrangements will be used </a:t>
            </a:r>
          </a:p>
          <a:p>
            <a:r>
              <a:rPr lang="en-GB" b="0" i="0" u="none" strike="noStrike" baseline="0" dirty="0">
                <a:latin typeface="Arial" panose="020B0604020202020204" pitchFamily="34" charset="0"/>
              </a:rPr>
              <a:t>how timetable variations can be used </a:t>
            </a:r>
          </a:p>
          <a:p>
            <a:pPr marL="0" indent="0">
              <a:buNone/>
            </a:pPr>
            <a:endParaRPr lang="en-GB" dirty="0"/>
          </a:p>
        </p:txBody>
      </p:sp>
    </p:spTree>
    <p:extLst>
      <p:ext uri="{BB962C8B-B14F-4D97-AF65-F5344CB8AC3E}">
        <p14:creationId xmlns:p14="http://schemas.microsoft.com/office/powerpoint/2010/main" val="3689069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096" y="772286"/>
            <a:ext cx="7886700" cy="721552"/>
          </a:xfrm>
        </p:spPr>
        <p:txBody>
          <a:bodyPr>
            <a:normAutofit fontScale="90000"/>
          </a:bodyPr>
          <a:lstStyle/>
          <a:p>
            <a:r>
              <a:rPr lang="en-GB" dirty="0"/>
              <a:t>Preparing all adults for test administration</a:t>
            </a:r>
          </a:p>
        </p:txBody>
      </p:sp>
      <p:sp>
        <p:nvSpPr>
          <p:cNvPr id="5" name="Text Placeholder 4"/>
          <p:cNvSpPr>
            <a:spLocks noGrp="1"/>
          </p:cNvSpPr>
          <p:nvPr>
            <p:ph type="body" sz="quarter" idx="16"/>
          </p:nvPr>
        </p:nvSpPr>
        <p:spPr>
          <a:xfrm>
            <a:off x="533096" y="1545209"/>
            <a:ext cx="7886700" cy="3936584"/>
          </a:xfrm>
        </p:spPr>
        <p:txBody>
          <a:bodyPr>
            <a:noAutofit/>
          </a:bodyPr>
          <a:lstStyle/>
          <a:p>
            <a:pPr marL="0" indent="0">
              <a:buNone/>
            </a:pPr>
            <a:r>
              <a:rPr lang="en-GB" sz="2100" dirty="0" err="1"/>
              <a:t>Headteachers</a:t>
            </a:r>
            <a:r>
              <a:rPr lang="en-GB" sz="2100" dirty="0"/>
              <a:t> are responsible for ensuring all test administrators (anyone responsible for, or involved with, receiving test materials, test administration or returning scripts for marking) are familiar and comply with all of the KS2 test administration guidance.</a:t>
            </a:r>
          </a:p>
          <a:p>
            <a:pPr marL="0" indent="0">
              <a:buNone/>
            </a:pPr>
            <a:r>
              <a:rPr lang="en-GB" sz="2100" dirty="0" err="1"/>
              <a:t>Headteachers</a:t>
            </a:r>
            <a:r>
              <a:rPr lang="en-GB" sz="2100" dirty="0"/>
              <a:t> should consider how many staff will be needed to administer the tests. Anyone administering a test on their own is more vulnerable to allegations of maladministration, as they don’t have another adult to verify the test administration procedures. </a:t>
            </a:r>
          </a:p>
          <a:p>
            <a:pPr marL="0" indent="0">
              <a:buNone/>
            </a:pPr>
            <a:r>
              <a:rPr lang="en-GB" sz="2100" dirty="0"/>
              <a:t>Test administrators should be </a:t>
            </a:r>
            <a:r>
              <a:rPr lang="en-GB" sz="2100" dirty="0" err="1"/>
              <a:t>headteachers</a:t>
            </a:r>
            <a:r>
              <a:rPr lang="en-GB" sz="2100" dirty="0"/>
              <a:t>, teachers, KS2 co-ordinators or teaching assistants. All test administrators must be trained so that they understand how the tests will be administered, what assistance is allowed and how any access arrangements will be used. </a:t>
            </a:r>
          </a:p>
        </p:txBody>
      </p:sp>
    </p:spTree>
    <p:extLst>
      <p:ext uri="{BB962C8B-B14F-4D97-AF65-F5344CB8AC3E}">
        <p14:creationId xmlns:p14="http://schemas.microsoft.com/office/powerpoint/2010/main" val="1548642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10" y="745081"/>
            <a:ext cx="7886700" cy="767263"/>
          </a:xfrm>
        </p:spPr>
        <p:txBody>
          <a:bodyPr>
            <a:normAutofit fontScale="90000"/>
          </a:bodyPr>
          <a:lstStyle/>
          <a:p>
            <a:r>
              <a:rPr lang="en-GB" dirty="0"/>
              <a:t>Preparing all adults for test administration </a:t>
            </a:r>
            <a:r>
              <a:rPr lang="en-GB" dirty="0" err="1"/>
              <a:t>ctd</a:t>
            </a:r>
            <a:endParaRPr lang="en-GB" dirty="0"/>
          </a:p>
        </p:txBody>
      </p:sp>
      <p:sp>
        <p:nvSpPr>
          <p:cNvPr id="5" name="Text Placeholder 4"/>
          <p:cNvSpPr>
            <a:spLocks noGrp="1"/>
          </p:cNvSpPr>
          <p:nvPr>
            <p:ph type="body" sz="quarter" idx="16"/>
          </p:nvPr>
        </p:nvSpPr>
        <p:spPr>
          <a:xfrm>
            <a:off x="343010" y="1607726"/>
            <a:ext cx="8575701" cy="4570412"/>
          </a:xfrm>
        </p:spPr>
        <p:txBody>
          <a:bodyPr>
            <a:normAutofit fontScale="92500" lnSpcReduction="20000"/>
          </a:bodyPr>
          <a:lstStyle/>
          <a:p>
            <a:pPr marL="0" indent="0">
              <a:buNone/>
            </a:pPr>
            <a:r>
              <a:rPr lang="en-GB" sz="1900" b="0" i="0" u="none" strike="noStrike" baseline="0" dirty="0">
                <a:latin typeface="Arial" panose="020B0604020202020204" pitchFamily="34" charset="0"/>
              </a:rPr>
              <a:t>STA encourages schools to hold training sessions for those involved in administering KS2 tests. If schools have arranged independent observation of the tests, observers should also attend this training. Test administrators should familiarise themselves with this guidance and with: </a:t>
            </a:r>
          </a:p>
          <a:p>
            <a:pPr marL="0" indent="0">
              <a:buNone/>
            </a:pPr>
            <a:endParaRPr lang="en-GB" sz="1900" b="0" i="0" u="none" strike="noStrike" baseline="0" dirty="0">
              <a:latin typeface="Arial" panose="020B0604020202020204" pitchFamily="34" charset="0"/>
            </a:endParaRPr>
          </a:p>
          <a:p>
            <a:r>
              <a:rPr lang="en-GB" sz="1900" b="0" i="0" u="none" strike="noStrike" baseline="0" dirty="0">
                <a:latin typeface="Arial" panose="020B0604020202020204" pitchFamily="34" charset="0"/>
              </a:rPr>
              <a:t>section 7 of the 2022 KS2 ARA </a:t>
            </a:r>
          </a:p>
          <a:p>
            <a:r>
              <a:rPr lang="en-GB" sz="1900" b="0" i="0" u="none" strike="noStrike" baseline="0" dirty="0">
                <a:latin typeface="Arial" panose="020B0604020202020204" pitchFamily="34" charset="0"/>
              </a:rPr>
              <a:t>past papers available in the practice materials collection </a:t>
            </a:r>
          </a:p>
          <a:p>
            <a:r>
              <a:rPr lang="en-GB" sz="1900" b="0" i="0" u="none" strike="noStrike" baseline="0" dirty="0">
                <a:latin typeface="Arial" panose="020B0604020202020204" pitchFamily="34" charset="0"/>
              </a:rPr>
              <a:t>which test is being administered on each day, as detailed in the test timetable</a:t>
            </a:r>
          </a:p>
          <a:p>
            <a:r>
              <a:rPr lang="en-GB" sz="1900" b="0" i="0" u="none" strike="noStrike" baseline="0" dirty="0">
                <a:latin typeface="Arial" panose="020B0604020202020204" pitchFamily="34" charset="0"/>
              </a:rPr>
              <a:t>access arrangements guidance and those pupils needing arrangements </a:t>
            </a:r>
          </a:p>
          <a:p>
            <a:r>
              <a:rPr lang="en-GB" sz="1900" dirty="0">
                <a:latin typeface="Arial" panose="020B0604020202020204" pitchFamily="34" charset="0"/>
              </a:rPr>
              <a:t>t</a:t>
            </a:r>
            <a:r>
              <a:rPr lang="en-GB" sz="1900" b="0" i="0" u="none" strike="noStrike" baseline="0" dirty="0">
                <a:latin typeface="Arial" panose="020B0604020202020204" pitchFamily="34" charset="0"/>
              </a:rPr>
              <a:t>est administration instructions provided with test materials, including: </a:t>
            </a:r>
            <a:r>
              <a:rPr lang="en-GB" sz="1900" b="0" i="0" u="none" strike="noStrike" baseline="0" dirty="0">
                <a:latin typeface="Courier New" panose="02070309020205020404" pitchFamily="49" charset="0"/>
              </a:rPr>
              <a:t>o </a:t>
            </a:r>
            <a:r>
              <a:rPr lang="en-GB" sz="1900" b="0" i="0" u="none" strike="noStrike" baseline="0" dirty="0">
                <a:latin typeface="Arial" panose="020B0604020202020204" pitchFamily="34" charset="0"/>
              </a:rPr>
              <a:t>what equipment is required for a particular test </a:t>
            </a:r>
          </a:p>
          <a:p>
            <a:r>
              <a:rPr lang="en-GB" sz="1900" b="0" i="0" u="none" strike="noStrike" baseline="0" dirty="0">
                <a:latin typeface="Arial" panose="020B0604020202020204" pitchFamily="34" charset="0"/>
              </a:rPr>
              <a:t>the length of the test </a:t>
            </a:r>
          </a:p>
          <a:p>
            <a:r>
              <a:rPr lang="en-GB" sz="1900" b="0" i="0" u="none" strike="noStrike" baseline="0" dirty="0">
                <a:latin typeface="Arial" panose="020B0604020202020204" pitchFamily="34" charset="0"/>
              </a:rPr>
              <a:t>what assistance is allowed for each test </a:t>
            </a:r>
          </a:p>
          <a:p>
            <a:r>
              <a:rPr lang="en-GB" sz="1900" b="0" i="0" u="none" strike="noStrike" baseline="0" dirty="0">
                <a:latin typeface="Arial" panose="020B0604020202020204" pitchFamily="34" charset="0"/>
              </a:rPr>
              <a:t>Notes for readers in the English grammar, punctuation and spelling test, which gives guidance on how particular question types should be read </a:t>
            </a:r>
          </a:p>
          <a:p>
            <a:r>
              <a:rPr lang="en-GB" sz="1900" b="0" i="0" u="none" strike="noStrike" baseline="0" dirty="0">
                <a:latin typeface="Arial" panose="020B0604020202020204" pitchFamily="34" charset="0"/>
              </a:rPr>
              <a:t>guidance to ensure test scripts can be marked on screen </a:t>
            </a:r>
          </a:p>
          <a:p>
            <a:pPr marL="0" indent="0">
              <a:buNone/>
            </a:pPr>
            <a:endParaRPr lang="en-GB" dirty="0"/>
          </a:p>
        </p:txBody>
      </p:sp>
    </p:spTree>
    <p:extLst>
      <p:ext uri="{BB962C8B-B14F-4D97-AF65-F5344CB8AC3E}">
        <p14:creationId xmlns:p14="http://schemas.microsoft.com/office/powerpoint/2010/main" val="2857071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lstStyle/>
          <a:p>
            <a:r>
              <a:rPr lang="en-GB" dirty="0"/>
              <a:t>Test Storage</a:t>
            </a:r>
          </a:p>
        </p:txBody>
      </p:sp>
      <p:sp>
        <p:nvSpPr>
          <p:cNvPr id="5" name="Text Placeholder 4"/>
          <p:cNvSpPr>
            <a:spLocks noGrp="1"/>
          </p:cNvSpPr>
          <p:nvPr>
            <p:ph type="body" sz="quarter" idx="16"/>
          </p:nvPr>
        </p:nvSpPr>
        <p:spPr>
          <a:xfrm>
            <a:off x="251520" y="1978019"/>
            <a:ext cx="8172341" cy="4127500"/>
          </a:xfrm>
        </p:spPr>
        <p:txBody>
          <a:bodyPr/>
          <a:lstStyle/>
          <a:p>
            <a:pPr>
              <a:buFont typeface="Arial" panose="020B0604020202020204" pitchFamily="34" charset="0"/>
              <a:buChar char="•"/>
            </a:pPr>
            <a:r>
              <a:rPr lang="en-GB" dirty="0"/>
              <a:t>Monday 24th April onwards - schools receive all KS2 test materials (standard and modified versions) and stationery items. </a:t>
            </a:r>
          </a:p>
          <a:p>
            <a:pPr>
              <a:buFont typeface="Arial" panose="020B0604020202020204" pitchFamily="34" charset="0"/>
              <a:buChar char="•"/>
            </a:pPr>
            <a:r>
              <a:rPr lang="en-GB" dirty="0"/>
              <a:t>All test materials must be stored securely and treated as confidential from the point they are received in school until Friday 19th May. </a:t>
            </a:r>
          </a:p>
          <a:p>
            <a:pPr>
              <a:buFont typeface="Arial" panose="020B0604020202020204" pitchFamily="34" charset="0"/>
              <a:buChar char="•"/>
            </a:pPr>
            <a:r>
              <a:rPr lang="en-GB" dirty="0"/>
              <a:t>Test paper deliveries need to be signed for by Headteacher or designated senior leader – two signatures for this. </a:t>
            </a:r>
          </a:p>
          <a:p>
            <a:pPr>
              <a:buFont typeface="Arial" panose="020B0604020202020204" pitchFamily="34" charset="0"/>
              <a:buChar char="•"/>
            </a:pPr>
            <a:r>
              <a:rPr lang="en-GB" dirty="0"/>
              <a:t>Checklist for secure storage 	</a:t>
            </a:r>
          </a:p>
          <a:p>
            <a:pPr marL="0" indent="0">
              <a:buNone/>
            </a:pPr>
            <a:endParaRPr lang="en-GB" dirty="0"/>
          </a:p>
        </p:txBody>
      </p:sp>
    </p:spTree>
    <p:extLst>
      <p:ext uri="{BB962C8B-B14F-4D97-AF65-F5344CB8AC3E}">
        <p14:creationId xmlns:p14="http://schemas.microsoft.com/office/powerpoint/2010/main" val="362704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99F9FA-75AA-49EA-8057-D115DCA712BE}"/>
              </a:ext>
            </a:extLst>
          </p:cNvPr>
          <p:cNvSpPr>
            <a:spLocks noGrp="1"/>
          </p:cNvSpPr>
          <p:nvPr>
            <p:ph type="title"/>
          </p:nvPr>
        </p:nvSpPr>
        <p:spPr>
          <a:xfrm>
            <a:off x="628651" y="861377"/>
            <a:ext cx="7886700" cy="721552"/>
          </a:xfrm>
        </p:spPr>
        <p:txBody>
          <a:bodyPr/>
          <a:lstStyle/>
          <a:p>
            <a:r>
              <a:rPr lang="en-GB" dirty="0"/>
              <a:t>Checking your delivery of test papers</a:t>
            </a:r>
          </a:p>
        </p:txBody>
      </p:sp>
      <p:sp>
        <p:nvSpPr>
          <p:cNvPr id="5" name="Text Placeholder 4">
            <a:extLst>
              <a:ext uri="{FF2B5EF4-FFF2-40B4-BE49-F238E27FC236}">
                <a16:creationId xmlns:a16="http://schemas.microsoft.com/office/drawing/2014/main" id="{A39B6989-694B-4DF1-91C8-BE36F46E091D}"/>
              </a:ext>
            </a:extLst>
          </p:cNvPr>
          <p:cNvSpPr>
            <a:spLocks noGrp="1"/>
          </p:cNvSpPr>
          <p:nvPr>
            <p:ph type="body" sz="quarter" idx="16"/>
          </p:nvPr>
        </p:nvSpPr>
        <p:spPr>
          <a:xfrm>
            <a:off x="723183" y="1467853"/>
            <a:ext cx="7792168" cy="4231272"/>
          </a:xfrm>
        </p:spPr>
        <p:txBody>
          <a:bodyPr/>
          <a:lstStyle/>
          <a:p>
            <a:pPr marL="0" indent="0">
              <a:buNone/>
            </a:pPr>
            <a:r>
              <a:rPr lang="en-GB" sz="2000" b="0" i="0" u="none" strike="noStrike" baseline="0" dirty="0">
                <a:latin typeface="Arial" panose="020B0604020202020204" pitchFamily="34" charset="0"/>
              </a:rPr>
              <a:t>STA recommends 2 members of school staff undertake this check together. The inner packs of test papers must remain unopened. </a:t>
            </a:r>
          </a:p>
          <a:p>
            <a:pPr marL="0" indent="0">
              <a:buNone/>
            </a:pPr>
            <a:r>
              <a:rPr lang="en-GB" sz="2000" b="0" i="0" u="none" strike="noStrike" baseline="0" dirty="0">
                <a:latin typeface="Arial" panose="020B0604020202020204" pitchFamily="34" charset="0"/>
              </a:rPr>
              <a:t>You should check your delivery as soon as you receive it. You should check: </a:t>
            </a:r>
          </a:p>
          <a:p>
            <a:r>
              <a:rPr lang="en-GB" sz="2000" b="0" i="0" u="none" strike="noStrike" baseline="0" dirty="0">
                <a:latin typeface="Arial" panose="020B0604020202020204" pitchFamily="34" charset="0"/>
              </a:rPr>
              <a:t>the school’s details are correct, and the delivery is for your school </a:t>
            </a:r>
          </a:p>
          <a:p>
            <a:r>
              <a:rPr lang="en-GB" sz="2000" b="0" i="0" u="none" strike="noStrike" baseline="0" dirty="0">
                <a:latin typeface="Arial" panose="020B0604020202020204" pitchFamily="34" charset="0"/>
              </a:rPr>
              <a:t>the boxes for any damage </a:t>
            </a:r>
          </a:p>
          <a:p>
            <a:r>
              <a:rPr lang="en-GB" sz="2000" b="0" i="0" u="none" strike="noStrike" baseline="0" dirty="0">
                <a:latin typeface="Arial" panose="020B0604020202020204" pitchFamily="34" charset="0"/>
              </a:rPr>
              <a:t>the number and type of test packs received against the accompanying delivery note and annotate it accordingly </a:t>
            </a:r>
          </a:p>
          <a:p>
            <a:r>
              <a:rPr lang="en-GB" sz="2000" b="0" i="0" u="none" strike="noStrike" baseline="0" dirty="0">
                <a:latin typeface="Arial" panose="020B0604020202020204" pitchFamily="34" charset="0"/>
              </a:rPr>
              <a:t>the details on your attendance registers are correct </a:t>
            </a:r>
          </a:p>
          <a:p>
            <a:r>
              <a:rPr lang="en-GB" sz="2000" dirty="0">
                <a:latin typeface="Arial" panose="020B0604020202020204" pitchFamily="34" charset="0"/>
              </a:rPr>
              <a:t>k</a:t>
            </a:r>
            <a:r>
              <a:rPr lang="en-GB" sz="2000" b="0" i="0" u="none" strike="noStrike" baseline="0" dirty="0">
                <a:latin typeface="Arial" panose="020B0604020202020204" pitchFamily="34" charset="0"/>
              </a:rPr>
              <a:t>eep your annotated copy of the delivery note somewhere accessible in case you receive a monitoring visit. </a:t>
            </a:r>
          </a:p>
          <a:p>
            <a:pPr marL="0" indent="0">
              <a:buNone/>
            </a:pPr>
            <a:endParaRPr lang="en-GB" dirty="0"/>
          </a:p>
        </p:txBody>
      </p:sp>
    </p:spTree>
    <p:extLst>
      <p:ext uri="{BB962C8B-B14F-4D97-AF65-F5344CB8AC3E}">
        <p14:creationId xmlns:p14="http://schemas.microsoft.com/office/powerpoint/2010/main" val="112071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C183D7F6-B498-43B3-948B-1728B52AA6E4}">
                <adec:decorative xmlns:adec="http://schemas.microsoft.com/office/drawing/2017/decorative" val="1"/>
              </a:ext>
            </a:extLst>
          </p:cNvPr>
          <p:cNvSpPr>
            <a:spLocks noGrp="1"/>
          </p:cNvSpPr>
          <p:nvPr>
            <p:ph type="title"/>
          </p:nvPr>
        </p:nvSpPr>
        <p:spPr>
          <a:xfrm>
            <a:off x="778775" y="849920"/>
            <a:ext cx="7886700" cy="721552"/>
          </a:xfrm>
        </p:spPr>
        <p:txBody>
          <a:bodyPr>
            <a:normAutofit fontScale="90000"/>
          </a:bodyPr>
          <a:lstStyle/>
          <a:p>
            <a:r>
              <a:rPr lang="en-GB" dirty="0"/>
              <a:t>This session includes information about:</a:t>
            </a:r>
          </a:p>
        </p:txBody>
      </p:sp>
      <p:sp>
        <p:nvSpPr>
          <p:cNvPr id="5" name="Text Placeholder 4">
            <a:extLst>
              <a:ext uri="{C183D7F6-B498-43B3-948B-1728B52AA6E4}">
                <adec:decorative xmlns:adec="http://schemas.microsoft.com/office/drawing/2017/decorative" val="1"/>
              </a:ext>
            </a:extLst>
          </p:cNvPr>
          <p:cNvSpPr>
            <a:spLocks noGrp="1"/>
          </p:cNvSpPr>
          <p:nvPr>
            <p:ph type="body" sz="quarter" idx="16"/>
          </p:nvPr>
        </p:nvSpPr>
        <p:spPr>
          <a:xfrm>
            <a:off x="191069" y="1433014"/>
            <a:ext cx="8352856" cy="4566361"/>
          </a:xfrm>
        </p:spPr>
        <p:txBody>
          <a:bodyPr>
            <a:normAutofit lnSpcReduction="10000"/>
          </a:bodyPr>
          <a:lstStyle/>
          <a:p>
            <a:pPr>
              <a:lnSpc>
                <a:spcPct val="150000"/>
              </a:lnSpc>
              <a:buFont typeface="Arial" charset="0"/>
              <a:buChar char="•"/>
              <a:defRPr/>
            </a:pPr>
            <a:r>
              <a:rPr lang="en-GB" sz="2400" dirty="0">
                <a:solidFill>
                  <a:schemeClr val="tx1"/>
                </a:solidFill>
                <a:latin typeface="+mn-lt"/>
                <a:cs typeface="Calibri" panose="020F0502020204030204" pitchFamily="34" charset="0"/>
              </a:rPr>
              <a:t>Changes to the 2023 ARA documents and the implications of this</a:t>
            </a:r>
          </a:p>
          <a:p>
            <a:pPr>
              <a:lnSpc>
                <a:spcPct val="150000"/>
              </a:lnSpc>
              <a:buFont typeface="Arial" charset="0"/>
              <a:buChar char="•"/>
              <a:defRPr/>
            </a:pPr>
            <a:r>
              <a:rPr lang="en-GB" sz="2400" dirty="0">
                <a:solidFill>
                  <a:schemeClr val="tx1"/>
                </a:solidFill>
                <a:cs typeface="Calibri" panose="020F0502020204030204" pitchFamily="34" charset="0"/>
              </a:rPr>
              <a:t>Responsibilities of the Headteacher, governors and teachers</a:t>
            </a:r>
            <a:endParaRPr lang="en-GB" sz="2400" dirty="0">
              <a:solidFill>
                <a:schemeClr val="tx1"/>
              </a:solidFill>
            </a:endParaRPr>
          </a:p>
          <a:p>
            <a:pPr>
              <a:buFont typeface="Arial" panose="020B0604020202020204" pitchFamily="34" charset="0"/>
              <a:buChar char="•"/>
            </a:pPr>
            <a:r>
              <a:rPr lang="en-GB" sz="2400" dirty="0">
                <a:solidFill>
                  <a:schemeClr val="tx1"/>
                </a:solidFill>
              </a:rPr>
              <a:t>Understanding the statutory requirements for the KS2, KS1 and Y1 phonics tests </a:t>
            </a:r>
          </a:p>
          <a:p>
            <a:pPr lvl="1"/>
            <a:r>
              <a:rPr lang="en-GB" dirty="0"/>
              <a:t> plan for the tests </a:t>
            </a:r>
          </a:p>
          <a:p>
            <a:pPr lvl="1"/>
            <a:r>
              <a:rPr lang="en-GB" dirty="0"/>
              <a:t> receive and securely store test materials </a:t>
            </a:r>
          </a:p>
          <a:p>
            <a:pPr lvl="1"/>
            <a:r>
              <a:rPr lang="en-GB" dirty="0"/>
              <a:t> administer the tests correctly </a:t>
            </a:r>
          </a:p>
          <a:p>
            <a:pPr>
              <a:lnSpc>
                <a:spcPct val="150000"/>
              </a:lnSpc>
              <a:buFont typeface="Arial" charset="0"/>
              <a:buChar char="•"/>
              <a:defRPr/>
            </a:pPr>
            <a:endParaRPr lang="en-GB" sz="2000" dirty="0">
              <a:solidFill>
                <a:schemeClr val="tx1"/>
              </a:solidFill>
              <a:cs typeface="Calibri" panose="020F0502020204030204" pitchFamily="34" charset="0"/>
            </a:endParaRPr>
          </a:p>
          <a:p>
            <a:pPr>
              <a:lnSpc>
                <a:spcPct val="150000"/>
              </a:lnSpc>
              <a:buFont typeface="Arial" charset="0"/>
              <a:buChar char="•"/>
              <a:defRPr/>
            </a:pPr>
            <a:endParaRPr lang="en-GB" sz="2000" dirty="0">
              <a:solidFill>
                <a:schemeClr val="tx1"/>
              </a:solidFill>
              <a:latin typeface="+mn-lt"/>
              <a:cs typeface="Calibri" panose="020F0502020204030204" pitchFamily="34" charset="0"/>
            </a:endParaRPr>
          </a:p>
          <a:p>
            <a:pPr>
              <a:lnSpc>
                <a:spcPct val="150000"/>
              </a:lnSpc>
              <a:buFont typeface="Arial" charset="0"/>
              <a:buChar char="•"/>
              <a:defRPr/>
            </a:pPr>
            <a:endParaRPr lang="en-GB" sz="2000" dirty="0">
              <a:solidFill>
                <a:schemeClr val="tx1"/>
              </a:solidFill>
              <a:latin typeface="+mn-lt"/>
              <a:cs typeface="Calibri" panose="020F0502020204030204" pitchFamily="34" charset="0"/>
            </a:endParaRPr>
          </a:p>
          <a:p>
            <a:endParaRPr lang="en-GB" dirty="0"/>
          </a:p>
        </p:txBody>
      </p:sp>
    </p:spTree>
    <p:extLst>
      <p:ext uri="{BB962C8B-B14F-4D97-AF65-F5344CB8AC3E}">
        <p14:creationId xmlns:p14="http://schemas.microsoft.com/office/powerpoint/2010/main" val="1932943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6FCA56-0754-4AF4-A171-09B49495A8BC}"/>
              </a:ext>
            </a:extLst>
          </p:cNvPr>
          <p:cNvSpPr>
            <a:spLocks noGrp="1"/>
          </p:cNvSpPr>
          <p:nvPr>
            <p:ph type="title"/>
          </p:nvPr>
        </p:nvSpPr>
        <p:spPr>
          <a:xfrm>
            <a:off x="628650" y="892199"/>
            <a:ext cx="7886700" cy="721552"/>
          </a:xfrm>
        </p:spPr>
        <p:txBody>
          <a:bodyPr/>
          <a:lstStyle/>
          <a:p>
            <a:r>
              <a:rPr lang="en-GB" dirty="0"/>
              <a:t>Access arrangements</a:t>
            </a:r>
          </a:p>
        </p:txBody>
      </p:sp>
      <p:sp>
        <p:nvSpPr>
          <p:cNvPr id="5" name="Text Placeholder 4">
            <a:extLst>
              <a:ext uri="{FF2B5EF4-FFF2-40B4-BE49-F238E27FC236}">
                <a16:creationId xmlns:a16="http://schemas.microsoft.com/office/drawing/2014/main" id="{509DE6AC-BC21-40DF-9598-76EAD7A12E14}"/>
              </a:ext>
            </a:extLst>
          </p:cNvPr>
          <p:cNvSpPr>
            <a:spLocks noGrp="1"/>
          </p:cNvSpPr>
          <p:nvPr>
            <p:ph type="body" sz="quarter" idx="16"/>
          </p:nvPr>
        </p:nvSpPr>
        <p:spPr>
          <a:xfrm>
            <a:off x="628651" y="1503947"/>
            <a:ext cx="7886700" cy="4195178"/>
          </a:xfrm>
        </p:spPr>
        <p:txBody>
          <a:bodyPr/>
          <a:lstStyle/>
          <a:p>
            <a:pPr marL="0" indent="0">
              <a:buNone/>
            </a:pPr>
            <a:r>
              <a:rPr lang="en-GB" b="0" i="0" u="none" strike="noStrike" baseline="0" dirty="0">
                <a:latin typeface="Arial" panose="020B0604020202020204" pitchFamily="34" charset="0"/>
              </a:rPr>
              <a:t>Test administrators should note for their own records where an access arrangement was provided in the tests and, if appropriate, the name of the scribe, reader, prompter or translator used by each pupil. If you use access arrangements inappropriately, this could lead to a maladministration investigation. </a:t>
            </a:r>
          </a:p>
          <a:p>
            <a:pPr marL="0" indent="0">
              <a:buNone/>
            </a:pPr>
            <a:r>
              <a:rPr lang="en-GB" b="0" i="0" u="none" strike="noStrike" baseline="0" dirty="0">
                <a:latin typeface="Arial" panose="020B0604020202020204" pitchFamily="34" charset="0"/>
              </a:rPr>
              <a:t>You should also consider explaining to parents and pupils what support is allowed in the tests. This should help avoid any misinterpretation of valid access arrangements, which could lead to allegations of maladministration</a:t>
            </a:r>
            <a:r>
              <a:rPr lang="en-GB" sz="1800" b="0" i="0" u="none" strike="noStrike" baseline="0" dirty="0">
                <a:latin typeface="Arial" panose="020B0604020202020204" pitchFamily="34" charset="0"/>
              </a:rPr>
              <a:t>. </a:t>
            </a:r>
            <a:endParaRPr lang="en-GB" dirty="0"/>
          </a:p>
        </p:txBody>
      </p:sp>
    </p:spTree>
    <p:extLst>
      <p:ext uri="{BB962C8B-B14F-4D97-AF65-F5344CB8AC3E}">
        <p14:creationId xmlns:p14="http://schemas.microsoft.com/office/powerpoint/2010/main" val="3461447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1" y="764980"/>
            <a:ext cx="7886700" cy="721552"/>
          </a:xfrm>
        </p:spPr>
        <p:txBody>
          <a:bodyPr/>
          <a:lstStyle/>
          <a:p>
            <a:r>
              <a:rPr lang="en-GB" dirty="0"/>
              <a:t>Preparing</a:t>
            </a:r>
            <a:r>
              <a:rPr lang="en-GB" b="0" dirty="0"/>
              <a:t> </a:t>
            </a:r>
            <a:r>
              <a:rPr lang="en-GB" dirty="0"/>
              <a:t>test rooms </a:t>
            </a:r>
          </a:p>
        </p:txBody>
      </p:sp>
      <p:sp>
        <p:nvSpPr>
          <p:cNvPr id="5" name="Text Placeholder 4"/>
          <p:cNvSpPr>
            <a:spLocks noGrp="1"/>
          </p:cNvSpPr>
          <p:nvPr>
            <p:ph type="body" sz="quarter" idx="16"/>
          </p:nvPr>
        </p:nvSpPr>
        <p:spPr>
          <a:xfrm>
            <a:off x="613310" y="1658932"/>
            <a:ext cx="7886700" cy="3936584"/>
          </a:xfrm>
        </p:spPr>
        <p:txBody>
          <a:bodyPr>
            <a:normAutofit lnSpcReduction="10000"/>
          </a:bodyPr>
          <a:lstStyle/>
          <a:p>
            <a:pPr marL="0" indent="0">
              <a:buNone/>
            </a:pPr>
            <a:r>
              <a:rPr lang="en-GB" sz="2000" dirty="0"/>
              <a:t>Any rooms where tests will take place should be prepared before the tests are administered. You should: </a:t>
            </a:r>
          </a:p>
          <a:p>
            <a:r>
              <a:rPr lang="en-GB" sz="2000" dirty="0"/>
              <a:t>remove or cover any displays or materials that could help pupils, including removing items that could help in the spelling test </a:t>
            </a:r>
          </a:p>
          <a:p>
            <a:r>
              <a:rPr lang="en-GB" sz="2000" dirty="0"/>
              <a:t>ensure seating arrangements will allow all pupils to work quietly and independently </a:t>
            </a:r>
          </a:p>
          <a:p>
            <a:r>
              <a:rPr lang="en-GB" sz="2000" dirty="0"/>
              <a:t>make sure pupils will not be able to view each other’s test papers </a:t>
            </a:r>
          </a:p>
          <a:p>
            <a:r>
              <a:rPr lang="en-GB" sz="2000" dirty="0"/>
              <a:t>ensure a clock is provided in the room to help pupils pace themselves </a:t>
            </a:r>
          </a:p>
          <a:p>
            <a:r>
              <a:rPr lang="en-GB" sz="2000" dirty="0"/>
              <a:t>ensure there is a board at the front of the room for writing the school name, Department for Education (DfE) number and start and finish times </a:t>
            </a:r>
          </a:p>
          <a:p>
            <a:pPr marL="0" indent="0">
              <a:buNone/>
            </a:pPr>
            <a:endParaRPr lang="en-GB" dirty="0"/>
          </a:p>
        </p:txBody>
      </p:sp>
    </p:spTree>
    <p:extLst>
      <p:ext uri="{BB962C8B-B14F-4D97-AF65-F5344CB8AC3E}">
        <p14:creationId xmlns:p14="http://schemas.microsoft.com/office/powerpoint/2010/main" val="526564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06583"/>
            <a:ext cx="7886700" cy="595595"/>
          </a:xfrm>
        </p:spPr>
        <p:txBody>
          <a:bodyPr/>
          <a:lstStyle/>
          <a:p>
            <a:r>
              <a:rPr lang="en-GB" dirty="0"/>
              <a:t>Opening test papers</a:t>
            </a:r>
          </a:p>
        </p:txBody>
      </p:sp>
      <p:sp>
        <p:nvSpPr>
          <p:cNvPr id="5" name="Text Placeholder 4"/>
          <p:cNvSpPr>
            <a:spLocks noGrp="1"/>
          </p:cNvSpPr>
          <p:nvPr>
            <p:ph type="body" sz="quarter" idx="16"/>
          </p:nvPr>
        </p:nvSpPr>
        <p:spPr>
          <a:xfrm>
            <a:off x="628650" y="1302178"/>
            <a:ext cx="7886700" cy="4975760"/>
          </a:xfrm>
        </p:spPr>
        <p:txBody>
          <a:bodyPr/>
          <a:lstStyle/>
          <a:p>
            <a:pPr>
              <a:buFont typeface="Arial" panose="020B0604020202020204" pitchFamily="34" charset="0"/>
              <a:buChar char="•"/>
            </a:pPr>
            <a:r>
              <a:rPr lang="en-GB" sz="2100" dirty="0"/>
              <a:t>Test administrators should not view the content of the tests before they are administered. </a:t>
            </a:r>
          </a:p>
          <a:p>
            <a:pPr>
              <a:buFont typeface="Arial" panose="020B0604020202020204" pitchFamily="34" charset="0"/>
              <a:buChar char="•"/>
            </a:pPr>
            <a:r>
              <a:rPr lang="en-GB" sz="2100" dirty="0"/>
              <a:t>Two members of staff should collect the test packs from your secure storage. This should be recorded in the log. If there is more than one test on the day, packs for a particular test should only be collected when you are ready to administer that test. </a:t>
            </a:r>
          </a:p>
          <a:p>
            <a:pPr>
              <a:buFont typeface="Arial" panose="020B0604020202020204" pitchFamily="34" charset="0"/>
              <a:buChar char="•"/>
            </a:pPr>
            <a:r>
              <a:rPr lang="en-GB" sz="2100" b="0" i="0" u="none" strike="noStrike" baseline="0" dirty="0">
                <a:latin typeface="Arial" panose="020B0604020202020204" pitchFamily="34" charset="0"/>
              </a:rPr>
              <a:t>Test packs should be opened in front of the pupils in the rooms where they are being administered immediately before the administration of the test. You should do this with another member of staff present. If tests are being administered in different rooms, schools should open packs in one room and then take pupils and their papers to the other rooms to administer them</a:t>
            </a:r>
            <a:r>
              <a:rPr lang="en-GB" b="0" i="0" u="none" strike="noStrike" baseline="0" dirty="0">
                <a:solidFill>
                  <a:srgbClr val="000000"/>
                </a:solidFill>
                <a:latin typeface="Arial" panose="020B0604020202020204" pitchFamily="34" charset="0"/>
              </a:rPr>
              <a:t>. </a:t>
            </a:r>
            <a:endParaRPr lang="en-GB" dirty="0">
              <a:solidFill>
                <a:schemeClr val="tx1"/>
              </a:solidFill>
            </a:endParaRPr>
          </a:p>
        </p:txBody>
      </p:sp>
    </p:spTree>
    <p:extLst>
      <p:ext uri="{BB962C8B-B14F-4D97-AF65-F5344CB8AC3E}">
        <p14:creationId xmlns:p14="http://schemas.microsoft.com/office/powerpoint/2010/main" val="3433739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normAutofit fontScale="90000"/>
          </a:bodyPr>
          <a:lstStyle/>
          <a:p>
            <a:r>
              <a:rPr lang="en-GB" dirty="0"/>
              <a:t>Retaining confidentiality</a:t>
            </a:r>
            <a:br>
              <a:rPr lang="en-GB" dirty="0"/>
            </a:br>
            <a:endParaRPr lang="en-GB" dirty="0"/>
          </a:p>
        </p:txBody>
      </p:sp>
      <p:sp>
        <p:nvSpPr>
          <p:cNvPr id="5" name="Text Placeholder 4"/>
          <p:cNvSpPr>
            <a:spLocks noGrp="1"/>
          </p:cNvSpPr>
          <p:nvPr>
            <p:ph type="body" sz="quarter" idx="16"/>
          </p:nvPr>
        </p:nvSpPr>
        <p:spPr>
          <a:xfrm>
            <a:off x="628651" y="1762541"/>
            <a:ext cx="7886700" cy="3936584"/>
          </a:xfrm>
        </p:spPr>
        <p:txBody>
          <a:bodyPr/>
          <a:lstStyle/>
          <a:p>
            <a:pPr marL="0" indent="0">
              <a:buNone/>
            </a:pPr>
            <a:r>
              <a:rPr lang="en-GB" dirty="0"/>
              <a:t>Once the test pack has been opened, until Friday 19th May, teachers and test administrators must not: </a:t>
            </a:r>
          </a:p>
          <a:p>
            <a:pPr>
              <a:buFont typeface="Arial" panose="020B0604020202020204" pitchFamily="34" charset="0"/>
              <a:buChar char="•"/>
            </a:pPr>
            <a:r>
              <a:rPr lang="en-GB" dirty="0"/>
              <a:t>discuss the content of the test papers with anyone </a:t>
            </a:r>
          </a:p>
          <a:p>
            <a:pPr>
              <a:buFont typeface="Arial" panose="020B0604020202020204" pitchFamily="34" charset="0"/>
              <a:buChar char="•"/>
            </a:pPr>
            <a:r>
              <a:rPr lang="en-GB" dirty="0"/>
              <a:t>publish or discuss specific content that could compromise the test on social media or online </a:t>
            </a:r>
          </a:p>
          <a:p>
            <a:pPr>
              <a:buFont typeface="Arial" panose="020B0604020202020204" pitchFamily="34" charset="0"/>
              <a:buChar char="•"/>
            </a:pPr>
            <a:r>
              <a:rPr lang="en-GB" dirty="0"/>
              <a:t>use question-specific information to prepare pupils for the tests </a:t>
            </a:r>
          </a:p>
          <a:p>
            <a:pPr marL="0" indent="0">
              <a:buNone/>
            </a:pPr>
            <a:r>
              <a:rPr lang="en-GB" dirty="0"/>
              <a:t>This is to help ensure that the security and confidentiality of the tests is maintained throughout the timetable variation period and so no pupil has an unfair advantage over another. </a:t>
            </a:r>
          </a:p>
        </p:txBody>
      </p:sp>
    </p:spTree>
    <p:extLst>
      <p:ext uri="{BB962C8B-B14F-4D97-AF65-F5344CB8AC3E}">
        <p14:creationId xmlns:p14="http://schemas.microsoft.com/office/powerpoint/2010/main" val="126961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normAutofit fontScale="90000"/>
          </a:bodyPr>
          <a:lstStyle/>
          <a:p>
            <a:r>
              <a:rPr lang="en-GB" dirty="0"/>
              <a:t>How much help can be given during the test?</a:t>
            </a:r>
          </a:p>
        </p:txBody>
      </p:sp>
      <p:sp>
        <p:nvSpPr>
          <p:cNvPr id="5" name="Text Placeholder 4"/>
          <p:cNvSpPr>
            <a:spLocks noGrp="1"/>
          </p:cNvSpPr>
          <p:nvPr>
            <p:ph type="body" sz="quarter" idx="16"/>
          </p:nvPr>
        </p:nvSpPr>
        <p:spPr>
          <a:xfrm>
            <a:off x="628650" y="1906903"/>
            <a:ext cx="7792168" cy="3936584"/>
          </a:xfrm>
        </p:spPr>
        <p:txBody>
          <a:bodyPr/>
          <a:lstStyle/>
          <a:p>
            <a:pPr marL="0" indent="0">
              <a:buNone/>
            </a:pPr>
            <a:r>
              <a:rPr lang="en-GB" dirty="0"/>
              <a:t>Guidance provided with each pack of test papers and additional guidance upon what level of support can be given, also specific test advice as part of the training for test administrators, for example, unable to read out the mathematical symbols when reading a maths calculation</a:t>
            </a:r>
          </a:p>
          <a:p>
            <a:pPr marL="0" indent="0">
              <a:buNone/>
            </a:pPr>
            <a:r>
              <a:rPr lang="en-GB" dirty="0"/>
              <a:t>Rubbers are allowed but it is safer to train pupils to cross out and replace rather than erase.</a:t>
            </a:r>
          </a:p>
        </p:txBody>
      </p:sp>
    </p:spTree>
    <p:extLst>
      <p:ext uri="{BB962C8B-B14F-4D97-AF65-F5344CB8AC3E}">
        <p14:creationId xmlns:p14="http://schemas.microsoft.com/office/powerpoint/2010/main" val="5099752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158875"/>
            <a:ext cx="7886700" cy="721552"/>
          </a:xfrm>
        </p:spPr>
        <p:txBody>
          <a:bodyPr>
            <a:normAutofit fontScale="90000"/>
          </a:bodyPr>
          <a:lstStyle/>
          <a:p>
            <a:r>
              <a:rPr lang="en-GB" dirty="0"/>
              <a:t>If a pupil needs to leave the test room during the tests </a:t>
            </a:r>
            <a:br>
              <a:rPr lang="en-GB" dirty="0"/>
            </a:br>
            <a:endParaRPr lang="en-GB" dirty="0"/>
          </a:p>
        </p:txBody>
      </p:sp>
      <p:sp>
        <p:nvSpPr>
          <p:cNvPr id="5" name="Text Placeholder 4"/>
          <p:cNvSpPr>
            <a:spLocks noGrp="1"/>
          </p:cNvSpPr>
          <p:nvPr>
            <p:ph type="body" sz="quarter" idx="16"/>
          </p:nvPr>
        </p:nvSpPr>
        <p:spPr>
          <a:xfrm>
            <a:off x="628651" y="2061405"/>
            <a:ext cx="7886700" cy="3637720"/>
          </a:xfrm>
        </p:spPr>
        <p:txBody>
          <a:bodyPr/>
          <a:lstStyle/>
          <a:p>
            <a:r>
              <a:rPr lang="en-GB" dirty="0"/>
              <a:t>Pupils taking the tests must be supervised at all times. If a pupil needs to leave the test room, a test administrator must accompany them. </a:t>
            </a:r>
          </a:p>
          <a:p>
            <a:r>
              <a:rPr lang="en-GB" dirty="0"/>
              <a:t>When deciding on the number of test administrators needed to maintain adequate supervision for a particular test, you should consider the possibility that at least one test administrator might need to leave the room with a pupil. </a:t>
            </a:r>
          </a:p>
        </p:txBody>
      </p:sp>
    </p:spTree>
    <p:extLst>
      <p:ext uri="{BB962C8B-B14F-4D97-AF65-F5344CB8AC3E}">
        <p14:creationId xmlns:p14="http://schemas.microsoft.com/office/powerpoint/2010/main" val="3293007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normAutofit fontScale="90000"/>
          </a:bodyPr>
          <a:lstStyle/>
          <a:p>
            <a:r>
              <a:rPr lang="en-GB" dirty="0"/>
              <a:t>If a pupil is caught cheating </a:t>
            </a:r>
            <a:br>
              <a:rPr lang="en-GB" dirty="0"/>
            </a:br>
            <a:endParaRPr lang="en-GB" dirty="0"/>
          </a:p>
        </p:txBody>
      </p:sp>
      <p:sp>
        <p:nvSpPr>
          <p:cNvPr id="5" name="Text Placeholder 4"/>
          <p:cNvSpPr>
            <a:spLocks noGrp="1"/>
          </p:cNvSpPr>
          <p:nvPr>
            <p:ph type="body" sz="quarter" idx="16"/>
          </p:nvPr>
        </p:nvSpPr>
        <p:spPr>
          <a:xfrm>
            <a:off x="628651" y="1531916"/>
            <a:ext cx="7886700" cy="4841675"/>
          </a:xfrm>
        </p:spPr>
        <p:txBody>
          <a:bodyPr>
            <a:normAutofit lnSpcReduction="10000"/>
          </a:bodyPr>
          <a:lstStyle/>
          <a:p>
            <a:r>
              <a:rPr lang="en-GB" sz="2000" b="0" i="0" u="none" strike="noStrike" baseline="0" dirty="0">
                <a:latin typeface="Arial" panose="020B0604020202020204" pitchFamily="34" charset="0"/>
              </a:rPr>
              <a:t>If you identify a pupil cheating, or if a pupil has gained an advantage from using a mobile phone or smart watch,  record the details, including the pupil’s name, the name of the test and any specific questions in which the pupil was advantaged by cheating. If appropriate, move the pupil to another location for the remainder of the test. </a:t>
            </a:r>
          </a:p>
          <a:p>
            <a:r>
              <a:rPr lang="en-GB" sz="2000" b="0" i="0" u="none" strike="noStrike" baseline="0" dirty="0">
                <a:latin typeface="Arial" panose="020B0604020202020204" pitchFamily="34" charset="0"/>
              </a:rPr>
              <a:t>If you believe the pupil has gained an advantage as a result of cheating, notify STA using the ‘Notification of pupil cheating’ form on the Primary Assessment Gateway. </a:t>
            </a:r>
          </a:p>
          <a:p>
            <a:r>
              <a:rPr lang="en-GB" sz="2000" b="0" i="0" u="none" strike="noStrike" baseline="0" dirty="0">
                <a:latin typeface="Arial" panose="020B0604020202020204" pitchFamily="34" charset="0"/>
              </a:rPr>
              <a:t>The pupil’s test script must be collated with the other pupils’ test scripts. Do not enclose any information regarding the incident when sending the test scripts for marking. </a:t>
            </a:r>
          </a:p>
          <a:p>
            <a:r>
              <a:rPr lang="en-GB" sz="2000" b="0" i="0" u="none" strike="noStrike" baseline="0" dirty="0">
                <a:latin typeface="Arial" panose="020B0604020202020204" pitchFamily="34" charset="0"/>
              </a:rPr>
              <a:t>You do not need to notify STA if the pupil gained no advantage from their actions. You should follow your school’s behaviour policy in dealing with such incidents. </a:t>
            </a:r>
            <a:endParaRPr lang="en-GB" sz="2000" dirty="0"/>
          </a:p>
        </p:txBody>
      </p:sp>
    </p:spTree>
    <p:extLst>
      <p:ext uri="{BB962C8B-B14F-4D97-AF65-F5344CB8AC3E}">
        <p14:creationId xmlns:p14="http://schemas.microsoft.com/office/powerpoint/2010/main" val="2715673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9002" y="887516"/>
            <a:ext cx="7886700" cy="566350"/>
          </a:xfrm>
        </p:spPr>
        <p:txBody>
          <a:bodyPr>
            <a:normAutofit fontScale="90000"/>
          </a:bodyPr>
          <a:lstStyle/>
          <a:p>
            <a:r>
              <a:rPr lang="en-GB" dirty="0"/>
              <a:t>Transcripts</a:t>
            </a:r>
          </a:p>
        </p:txBody>
      </p:sp>
      <p:sp>
        <p:nvSpPr>
          <p:cNvPr id="5" name="Text Placeholder 4"/>
          <p:cNvSpPr>
            <a:spLocks noGrp="1"/>
          </p:cNvSpPr>
          <p:nvPr>
            <p:ph type="body" sz="quarter" idx="16"/>
          </p:nvPr>
        </p:nvSpPr>
        <p:spPr>
          <a:xfrm>
            <a:off x="284149" y="1762541"/>
            <a:ext cx="8575701" cy="3936584"/>
          </a:xfrm>
        </p:spPr>
        <p:txBody>
          <a:bodyPr>
            <a:normAutofit fontScale="92500" lnSpcReduction="10000"/>
          </a:bodyPr>
          <a:lstStyle/>
          <a:p>
            <a:pPr marL="0" indent="0">
              <a:buNone/>
            </a:pPr>
            <a:r>
              <a:rPr lang="en-GB" dirty="0"/>
              <a:t>When transcribing a pupil’s answers, test administrators to adhere to the following guidance to avoid any maladministration concerns</a:t>
            </a:r>
          </a:p>
          <a:p>
            <a:r>
              <a:rPr lang="en-GB" dirty="0"/>
              <a:t> transcript can only be made at the end of the test. </a:t>
            </a:r>
          </a:p>
          <a:p>
            <a:r>
              <a:rPr lang="en-GB" dirty="0"/>
              <a:t>transcript must be made with the pupil present, before the pupil leaves the test room. </a:t>
            </a:r>
          </a:p>
          <a:p>
            <a:r>
              <a:rPr lang="en-GB" dirty="0"/>
              <a:t>pupil must be kept separate from the rest of the cohort until the transcript is complete. If the pupil needs to leave, for example because of illness, the test administrator must transcribe what they can and send this for marking. </a:t>
            </a:r>
          </a:p>
          <a:p>
            <a:r>
              <a:rPr lang="en-GB" dirty="0"/>
              <a:t>transcript to be in a different coloured ink from the one used by the pupil, and not in red pen. </a:t>
            </a:r>
          </a:p>
          <a:p>
            <a:r>
              <a:rPr lang="en-GB" dirty="0"/>
              <a:t>You must ensure the pupil’s answers are not changed. </a:t>
            </a:r>
          </a:p>
          <a:p>
            <a:pPr marL="0" indent="0">
              <a:buNone/>
            </a:pPr>
            <a:endParaRPr lang="en-GB" dirty="0"/>
          </a:p>
        </p:txBody>
      </p:sp>
    </p:spTree>
    <p:extLst>
      <p:ext uri="{BB962C8B-B14F-4D97-AF65-F5344CB8AC3E}">
        <p14:creationId xmlns:p14="http://schemas.microsoft.com/office/powerpoint/2010/main" val="12052785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096" y="742125"/>
            <a:ext cx="7886700" cy="721552"/>
          </a:xfrm>
        </p:spPr>
        <p:txBody>
          <a:bodyPr/>
          <a:lstStyle/>
          <a:p>
            <a:r>
              <a:rPr lang="en-GB" dirty="0"/>
              <a:t>After the tests</a:t>
            </a:r>
          </a:p>
        </p:txBody>
      </p:sp>
      <p:sp>
        <p:nvSpPr>
          <p:cNvPr id="5" name="Text Placeholder 4"/>
          <p:cNvSpPr>
            <a:spLocks noGrp="1"/>
          </p:cNvSpPr>
          <p:nvPr>
            <p:ph type="body" sz="quarter" idx="16"/>
          </p:nvPr>
        </p:nvSpPr>
        <p:spPr>
          <a:xfrm>
            <a:off x="628651" y="1472540"/>
            <a:ext cx="7886700" cy="4226585"/>
          </a:xfrm>
        </p:spPr>
        <p:txBody>
          <a:bodyPr/>
          <a:lstStyle/>
          <a:p>
            <a:r>
              <a:rPr lang="en-GB" dirty="0" err="1"/>
              <a:t>Headteachers</a:t>
            </a:r>
            <a:r>
              <a:rPr lang="en-GB" dirty="0"/>
              <a:t> are responsible for making sure test scripts are collated, packed and stored correctly, as soon as possible on the day of each test. All test papers, including partially completed test scripts, must be collected, ensuring every pupil is accounted for. </a:t>
            </a:r>
          </a:p>
          <a:p>
            <a:r>
              <a:rPr lang="en-GB" dirty="0"/>
              <a:t>STA advises that </a:t>
            </a:r>
            <a:r>
              <a:rPr lang="en-GB" dirty="0" err="1"/>
              <a:t>headteachers</a:t>
            </a:r>
            <a:r>
              <a:rPr lang="en-GB" dirty="0"/>
              <a:t> should be personally involved in packing the school’s scripts. The Attendance register and test script dispatch instructions explain exactly how to do this. </a:t>
            </a:r>
          </a:p>
          <a:p>
            <a:r>
              <a:rPr lang="en-GB" dirty="0"/>
              <a:t>Completed test scripts must be dispatched as soon as possible, and kept back in secure storage until collected.</a:t>
            </a:r>
          </a:p>
        </p:txBody>
      </p:sp>
    </p:spTree>
    <p:extLst>
      <p:ext uri="{BB962C8B-B14F-4D97-AF65-F5344CB8AC3E}">
        <p14:creationId xmlns:p14="http://schemas.microsoft.com/office/powerpoint/2010/main" val="1166710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lstStyle/>
          <a:p>
            <a:r>
              <a:rPr lang="en-GB" dirty="0"/>
              <a:t>After the tests </a:t>
            </a:r>
            <a:r>
              <a:rPr lang="en-GB" dirty="0" err="1"/>
              <a:t>contd</a:t>
            </a:r>
            <a:endParaRPr lang="en-GB" dirty="0"/>
          </a:p>
        </p:txBody>
      </p:sp>
      <p:sp>
        <p:nvSpPr>
          <p:cNvPr id="5" name="Text Placeholder 4"/>
          <p:cNvSpPr>
            <a:spLocks noGrp="1"/>
          </p:cNvSpPr>
          <p:nvPr>
            <p:ph type="body" sz="quarter" idx="16"/>
          </p:nvPr>
        </p:nvSpPr>
        <p:spPr>
          <a:xfrm>
            <a:off x="723183" y="1762540"/>
            <a:ext cx="8195528" cy="4481097"/>
          </a:xfrm>
        </p:spPr>
        <p:txBody>
          <a:bodyPr/>
          <a:lstStyle/>
          <a:p>
            <a:pPr marL="0" indent="0">
              <a:buNone/>
            </a:pPr>
            <a:r>
              <a:rPr lang="en-GB" dirty="0"/>
              <a:t>Any individual left alone with test materials is vulnerable to allegations of maladministration. Make sure test scripts: </a:t>
            </a:r>
          </a:p>
          <a:p>
            <a:pPr>
              <a:buFont typeface="Arial" panose="020B0604020202020204" pitchFamily="34" charset="0"/>
              <a:buChar char="•"/>
            </a:pPr>
            <a:r>
              <a:rPr lang="en-GB" dirty="0"/>
              <a:t>are collected and collated by more than one person </a:t>
            </a:r>
          </a:p>
          <a:p>
            <a:pPr>
              <a:buFont typeface="Arial" panose="020B0604020202020204" pitchFamily="34" charset="0"/>
              <a:buChar char="•"/>
            </a:pPr>
            <a:r>
              <a:rPr lang="en-GB" dirty="0"/>
              <a:t>aren’t left with an individual at any point </a:t>
            </a:r>
          </a:p>
          <a:p>
            <a:pPr marL="0" indent="0">
              <a:buNone/>
            </a:pPr>
            <a:r>
              <a:rPr lang="en-GB" dirty="0"/>
              <a:t>Test administrators should return test scripts to the </a:t>
            </a:r>
            <a:r>
              <a:rPr lang="en-GB" dirty="0" err="1"/>
              <a:t>headteacher</a:t>
            </a:r>
            <a:r>
              <a:rPr lang="en-GB" dirty="0"/>
              <a:t> immediately after each test. </a:t>
            </a:r>
          </a:p>
          <a:p>
            <a:pPr marL="0" indent="0">
              <a:buNone/>
            </a:pPr>
            <a:r>
              <a:rPr lang="en-GB" dirty="0" err="1"/>
              <a:t>Headteachers</a:t>
            </a:r>
            <a:r>
              <a:rPr lang="en-GB" dirty="0"/>
              <a:t> should emphasise that test administrators must not review pupils’ test scripts, unless they are making a transcript. </a:t>
            </a:r>
          </a:p>
          <a:p>
            <a:pPr marL="0" indent="0">
              <a:buNone/>
            </a:pPr>
            <a:r>
              <a:rPr lang="en-GB" b="1" dirty="0" err="1"/>
              <a:t>Headteachers</a:t>
            </a:r>
            <a:r>
              <a:rPr lang="en-GB" b="1" dirty="0"/>
              <a:t> are responsible for ensuring pupils’ answers are their own and that they are not amended after the tests. </a:t>
            </a:r>
          </a:p>
        </p:txBody>
      </p:sp>
    </p:spTree>
    <p:extLst>
      <p:ext uri="{BB962C8B-B14F-4D97-AF65-F5344CB8AC3E}">
        <p14:creationId xmlns:p14="http://schemas.microsoft.com/office/powerpoint/2010/main" val="1421078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F1F735-4752-4F3D-BAC6-DF332F343725}"/>
              </a:ext>
            </a:extLst>
          </p:cNvPr>
          <p:cNvSpPr>
            <a:spLocks noGrp="1"/>
          </p:cNvSpPr>
          <p:nvPr>
            <p:ph type="title"/>
          </p:nvPr>
        </p:nvSpPr>
        <p:spPr/>
        <p:txBody>
          <a:bodyPr/>
          <a:lstStyle/>
          <a:p>
            <a:r>
              <a:rPr lang="en-GB"/>
              <a:t>Changes in 2023</a:t>
            </a:r>
          </a:p>
        </p:txBody>
      </p:sp>
      <p:sp>
        <p:nvSpPr>
          <p:cNvPr id="6" name="Content Placeholder 5">
            <a:extLst>
              <a:ext uri="{FF2B5EF4-FFF2-40B4-BE49-F238E27FC236}">
                <a16:creationId xmlns:a16="http://schemas.microsoft.com/office/drawing/2014/main" id="{E00FEF7F-FC18-4CC1-8613-DFC9DC141A37}"/>
              </a:ext>
            </a:extLst>
          </p:cNvPr>
          <p:cNvSpPr>
            <a:spLocks noGrp="1"/>
          </p:cNvSpPr>
          <p:nvPr>
            <p:ph idx="1"/>
          </p:nvPr>
        </p:nvSpPr>
        <p:spPr/>
        <p:txBody>
          <a:bodyPr>
            <a:normAutofit fontScale="92500" lnSpcReduction="10000"/>
          </a:bodyPr>
          <a:lstStyle/>
          <a:p>
            <a:r>
              <a:rPr lang="en-GB"/>
              <a:t>Publication of school level performance measures resumes (on KS2 performance measures website)</a:t>
            </a:r>
          </a:p>
          <a:p>
            <a:r>
              <a:rPr lang="en-GB"/>
              <a:t>Science sampling no longer taking place</a:t>
            </a:r>
          </a:p>
          <a:p>
            <a:r>
              <a:rPr lang="en-GB"/>
              <a:t>Academies selecting a non-geographic LA</a:t>
            </a:r>
          </a:p>
          <a:p>
            <a:pPr lvl="1"/>
            <a:r>
              <a:rPr lang="en-GB"/>
              <a:t>Must have written agreement in place and notified STA via PAG by 18</a:t>
            </a:r>
            <a:r>
              <a:rPr lang="en-GB" baseline="30000"/>
              <a:t>th</a:t>
            </a:r>
            <a:r>
              <a:rPr lang="en-GB"/>
              <a:t> Nov or will have to use geographic LA</a:t>
            </a:r>
          </a:p>
          <a:p>
            <a:r>
              <a:rPr lang="en-GB"/>
              <a:t>Standardisation and approval to moderate:</a:t>
            </a:r>
          </a:p>
          <a:p>
            <a:pPr lvl="1"/>
            <a:r>
              <a:rPr lang="en-GB"/>
              <a:t>3 exercises available for any moderator</a:t>
            </a:r>
          </a:p>
        </p:txBody>
      </p:sp>
    </p:spTree>
    <p:extLst>
      <p:ext uri="{BB962C8B-B14F-4D97-AF65-F5344CB8AC3E}">
        <p14:creationId xmlns:p14="http://schemas.microsoft.com/office/powerpoint/2010/main" val="3461176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5781" y="868885"/>
            <a:ext cx="7886700" cy="721552"/>
          </a:xfrm>
        </p:spPr>
        <p:txBody>
          <a:bodyPr>
            <a:normAutofit fontScale="90000"/>
          </a:bodyPr>
          <a:lstStyle/>
          <a:p>
            <a:r>
              <a:rPr lang="en-GB" dirty="0"/>
              <a:t>Completing </a:t>
            </a:r>
            <a:r>
              <a:rPr lang="en-GB" dirty="0" err="1"/>
              <a:t>Headteacher's</a:t>
            </a:r>
            <a:r>
              <a:rPr lang="en-GB" dirty="0"/>
              <a:t> Declaration Form</a:t>
            </a:r>
          </a:p>
        </p:txBody>
      </p:sp>
      <p:sp>
        <p:nvSpPr>
          <p:cNvPr id="5" name="Text Placeholder 4"/>
          <p:cNvSpPr>
            <a:spLocks noGrp="1"/>
          </p:cNvSpPr>
          <p:nvPr>
            <p:ph type="body" sz="quarter" idx="16"/>
          </p:nvPr>
        </p:nvSpPr>
        <p:spPr>
          <a:xfrm>
            <a:off x="500063" y="1643063"/>
            <a:ext cx="8015288" cy="4056062"/>
          </a:xfrm>
        </p:spPr>
        <p:txBody>
          <a:bodyPr vert="horz" lIns="91440" tIns="45720" rIns="91440" bIns="45720" rtlCol="0" anchor="t">
            <a:normAutofit/>
          </a:bodyPr>
          <a:lstStyle/>
          <a:p>
            <a:pPr marL="0" indent="0">
              <a:buNone/>
            </a:pPr>
            <a:r>
              <a:rPr lang="en-GB" dirty="0"/>
              <a:t>After all test scripts have been collected for marking, Headteachers must complete and submit the KS2 HDF on the Primary Assessment Gateway (</a:t>
            </a:r>
            <a:r>
              <a:rPr lang="en-GB"/>
              <a:t>PAG).</a:t>
            </a:r>
          </a:p>
          <a:p>
            <a:pPr marL="0" indent="0">
              <a:buNone/>
            </a:pPr>
            <a:r>
              <a:rPr lang="en-GB" dirty="0"/>
              <a:t>The form confirms that either you have administered the tests according to the published guidance or you have reported any issues to STA. Test administrators should inform the Headteacher of any issues that occurred during the administration of the tests. </a:t>
            </a:r>
          </a:p>
          <a:p>
            <a:pPr marL="0" indent="0">
              <a:buNone/>
            </a:pPr>
            <a:r>
              <a:rPr lang="en-GB" b="1" dirty="0"/>
              <a:t>Failure to complete the HDF by the deadline may result in a maladministration investigation. </a:t>
            </a:r>
          </a:p>
        </p:txBody>
      </p:sp>
    </p:spTree>
    <p:extLst>
      <p:ext uri="{BB962C8B-B14F-4D97-AF65-F5344CB8AC3E}">
        <p14:creationId xmlns:p14="http://schemas.microsoft.com/office/powerpoint/2010/main" val="310377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884" y="686469"/>
            <a:ext cx="7886700" cy="657037"/>
          </a:xfrm>
        </p:spPr>
        <p:txBody>
          <a:bodyPr>
            <a:normAutofit fontScale="90000"/>
          </a:bodyPr>
          <a:lstStyle/>
          <a:p>
            <a:r>
              <a:rPr lang="en-GB" dirty="0"/>
              <a:t>KS1  SATs – headteacher responsibility</a:t>
            </a:r>
          </a:p>
        </p:txBody>
      </p:sp>
      <p:sp>
        <p:nvSpPr>
          <p:cNvPr id="9" name="TextBox 8"/>
          <p:cNvSpPr txBox="1"/>
          <p:nvPr/>
        </p:nvSpPr>
        <p:spPr>
          <a:xfrm>
            <a:off x="377744" y="1408964"/>
            <a:ext cx="8454466" cy="4493538"/>
          </a:xfrm>
          <a:prstGeom prst="rect">
            <a:avLst/>
          </a:prstGeom>
          <a:noFill/>
        </p:spPr>
        <p:txBody>
          <a:bodyPr wrap="square" rtlCol="0">
            <a:spAutoFit/>
          </a:bodyPr>
          <a:lstStyle/>
          <a:p>
            <a:r>
              <a:rPr lang="en-GB" sz="2200" dirty="0">
                <a:solidFill>
                  <a:srgbClr val="595959"/>
                </a:solidFill>
              </a:rPr>
              <a:t>It is your responsibility to:</a:t>
            </a:r>
          </a:p>
          <a:p>
            <a:pPr marL="342900" indent="-342900">
              <a:buFont typeface="Arial" panose="020B0604020202020204" pitchFamily="34" charset="0"/>
              <a:buChar char="•"/>
            </a:pPr>
            <a:r>
              <a:rPr lang="en-GB" sz="2200" dirty="0">
                <a:solidFill>
                  <a:srgbClr val="595959"/>
                </a:solidFill>
              </a:rPr>
              <a:t>identify which pupils will take the KS1 tests </a:t>
            </a:r>
          </a:p>
          <a:p>
            <a:pPr marL="342900" indent="-342900">
              <a:buFont typeface="Arial" panose="020B0604020202020204" pitchFamily="34" charset="0"/>
              <a:buChar char="•"/>
            </a:pPr>
            <a:r>
              <a:rPr lang="en-GB" sz="2200" dirty="0">
                <a:solidFill>
                  <a:srgbClr val="595959"/>
                </a:solidFill>
              </a:rPr>
              <a:t>ensure test administrators are appropriately trained and administer the tests     according to the published guidance</a:t>
            </a:r>
          </a:p>
          <a:p>
            <a:pPr marL="342900" indent="-342900">
              <a:buFont typeface="Arial" panose="020B0604020202020204" pitchFamily="34" charset="0"/>
              <a:buChar char="•"/>
            </a:pPr>
            <a:r>
              <a:rPr lang="en-GB" sz="2200" dirty="0">
                <a:solidFill>
                  <a:srgbClr val="595959"/>
                </a:solidFill>
              </a:rPr>
              <a:t>consider whether any pupils will need modified versions of the tests and place a test order </a:t>
            </a:r>
          </a:p>
          <a:p>
            <a:pPr marL="342900" indent="-342900">
              <a:buFont typeface="Arial" panose="020B0604020202020204" pitchFamily="34" charset="0"/>
              <a:buChar char="•"/>
            </a:pPr>
            <a:r>
              <a:rPr lang="en-GB" sz="2200" dirty="0">
                <a:solidFill>
                  <a:srgbClr val="595959"/>
                </a:solidFill>
              </a:rPr>
              <a:t>keep all test materials secure and treat them as confidential until Thursday 1st June </a:t>
            </a:r>
          </a:p>
          <a:p>
            <a:pPr marL="342900" indent="-342900">
              <a:buFont typeface="Arial" panose="020B0604020202020204" pitchFamily="34" charset="0"/>
              <a:buChar char="•"/>
            </a:pPr>
            <a:r>
              <a:rPr lang="en-GB" sz="2200" dirty="0">
                <a:solidFill>
                  <a:srgbClr val="595959"/>
                </a:solidFill>
              </a:rPr>
              <a:t>ensure pupils have the correct test materials and equipment </a:t>
            </a:r>
          </a:p>
          <a:p>
            <a:pPr marL="342900" indent="-342900">
              <a:buFont typeface="Arial" panose="020B0604020202020204" pitchFamily="34" charset="0"/>
              <a:buChar char="•"/>
            </a:pPr>
            <a:r>
              <a:rPr lang="en-GB" sz="2200" dirty="0">
                <a:solidFill>
                  <a:srgbClr val="595959"/>
                </a:solidFill>
              </a:rPr>
              <a:t>that pupils are in a fit physical and mental state to take the tests </a:t>
            </a:r>
          </a:p>
          <a:p>
            <a:pPr marL="342900" indent="-342900">
              <a:buFont typeface="Arial" panose="020B0604020202020204" pitchFamily="34" charset="0"/>
              <a:buChar char="•"/>
            </a:pPr>
            <a:r>
              <a:rPr lang="en-GB" sz="2200" dirty="0">
                <a:solidFill>
                  <a:srgbClr val="595959"/>
                </a:solidFill>
              </a:rPr>
              <a:t>ensure the correct use of any access arrangements </a:t>
            </a:r>
          </a:p>
          <a:p>
            <a:pPr marL="342900" indent="-342900">
              <a:buFont typeface="Arial" panose="020B0604020202020204" pitchFamily="34" charset="0"/>
              <a:buChar char="•"/>
            </a:pPr>
            <a:r>
              <a:rPr lang="en-GB" sz="2200" dirty="0">
                <a:solidFill>
                  <a:srgbClr val="595959"/>
                </a:solidFill>
              </a:rPr>
              <a:t>ensure the English reading and mathematics tests are administered during May </a:t>
            </a:r>
          </a:p>
        </p:txBody>
      </p:sp>
    </p:spTree>
    <p:extLst>
      <p:ext uri="{BB962C8B-B14F-4D97-AF65-F5344CB8AC3E}">
        <p14:creationId xmlns:p14="http://schemas.microsoft.com/office/powerpoint/2010/main" val="271333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1E52ED-22A4-4390-ADB8-DAF7864EEBBE}"/>
              </a:ext>
            </a:extLst>
          </p:cNvPr>
          <p:cNvSpPr>
            <a:spLocks noGrp="1"/>
          </p:cNvSpPr>
          <p:nvPr>
            <p:ph type="title"/>
          </p:nvPr>
        </p:nvSpPr>
        <p:spPr>
          <a:xfrm>
            <a:off x="628650" y="648974"/>
            <a:ext cx="7886700" cy="767263"/>
          </a:xfrm>
        </p:spPr>
        <p:txBody>
          <a:bodyPr>
            <a:normAutofit fontScale="90000"/>
          </a:bodyPr>
          <a:lstStyle/>
          <a:p>
            <a:r>
              <a:rPr lang="en-GB" dirty="0"/>
              <a:t>KS1  SATs – headteacher responsibility </a:t>
            </a:r>
            <a:r>
              <a:rPr lang="en-GB" dirty="0" err="1"/>
              <a:t>contd</a:t>
            </a:r>
            <a:endParaRPr lang="en-GB" dirty="0"/>
          </a:p>
        </p:txBody>
      </p:sp>
      <p:sp>
        <p:nvSpPr>
          <p:cNvPr id="5" name="Text Placeholder 4">
            <a:extLst>
              <a:ext uri="{FF2B5EF4-FFF2-40B4-BE49-F238E27FC236}">
                <a16:creationId xmlns:a16="http://schemas.microsoft.com/office/drawing/2014/main" id="{08F5328D-2636-4706-82E1-BC94A7E29C3A}"/>
              </a:ext>
            </a:extLst>
          </p:cNvPr>
          <p:cNvSpPr>
            <a:spLocks noGrp="1"/>
          </p:cNvSpPr>
          <p:nvPr>
            <p:ph type="body" sz="quarter" idx="16"/>
          </p:nvPr>
        </p:nvSpPr>
        <p:spPr>
          <a:xfrm>
            <a:off x="343010" y="1397393"/>
            <a:ext cx="8409103" cy="5068995"/>
          </a:xfrm>
        </p:spPr>
        <p:txBody>
          <a:bodyPr vert="horz" lIns="91440" tIns="45720" rIns="91440" bIns="45720" rtlCol="0" anchor="t">
            <a:normAutofit lnSpcReduction="10000"/>
          </a:bodyPr>
          <a:lstStyle/>
          <a:p>
            <a:pPr>
              <a:buFont typeface="Arial" panose="020B0604020202020204" pitchFamily="34" charset="0"/>
              <a:buChar char="•"/>
            </a:pPr>
            <a:r>
              <a:rPr lang="en-GB" dirty="0"/>
              <a:t>ensure that the specific content of test materials is not used to prepare pupils taking the tests in later sittings </a:t>
            </a:r>
          </a:p>
          <a:p>
            <a:pPr>
              <a:buFont typeface="Arial" panose="020B0604020202020204" pitchFamily="34" charset="0"/>
              <a:buChar char="•"/>
            </a:pPr>
            <a:r>
              <a:rPr lang="en-GB" dirty="0"/>
              <a:t>ensure tests are marked accurately and consistently according to the mark schemes and marking guidance </a:t>
            </a:r>
          </a:p>
          <a:p>
            <a:pPr>
              <a:buFont typeface="Arial" panose="020B0604020202020204" pitchFamily="34" charset="0"/>
              <a:buChar char="•"/>
            </a:pPr>
            <a:r>
              <a:rPr lang="en-GB" dirty="0"/>
              <a:t>notify STA of any issues that may have affected the integrity, security or confidentiality of the tests </a:t>
            </a:r>
          </a:p>
          <a:p>
            <a:pPr>
              <a:buFont typeface="Arial" panose="020B0604020202020204" pitchFamily="34" charset="0"/>
              <a:buChar char="•"/>
            </a:pPr>
            <a:r>
              <a:rPr lang="en-GB" dirty="0"/>
              <a:t>ensure that the test results for English reading and mathematics are used to inform TA judgements and submit data to the local authority (LA) </a:t>
            </a:r>
          </a:p>
          <a:p>
            <a:pPr>
              <a:buFont typeface="Arial" panose="020B0604020202020204" pitchFamily="34" charset="0"/>
              <a:buChar char="•"/>
            </a:pPr>
            <a:r>
              <a:rPr lang="en-GB" dirty="0"/>
              <a:t>complete and submit the KS1 headteacher’s declaration form (HDF) on the Primary Assessment Gateway by Thursday 30 June</a:t>
            </a:r>
            <a:endParaRPr lang="en-GB" b="1" dirty="0"/>
          </a:p>
          <a:p>
            <a:pPr marL="0" indent="0">
              <a:buNone/>
            </a:pPr>
            <a:r>
              <a:rPr lang="en-GB" dirty="0"/>
              <a:t>Schools not complying with these requirements may be subject to a maladministration investigation.</a:t>
            </a:r>
          </a:p>
        </p:txBody>
      </p:sp>
    </p:spTree>
    <p:extLst>
      <p:ext uri="{BB962C8B-B14F-4D97-AF65-F5344CB8AC3E}">
        <p14:creationId xmlns:p14="http://schemas.microsoft.com/office/powerpoint/2010/main" val="40356592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1" y="787836"/>
            <a:ext cx="7886700" cy="721552"/>
          </a:xfrm>
        </p:spPr>
        <p:txBody>
          <a:bodyPr/>
          <a:lstStyle/>
          <a:p>
            <a:r>
              <a:rPr lang="en-GB" dirty="0"/>
              <a:t>KS1 test security</a:t>
            </a:r>
          </a:p>
        </p:txBody>
      </p:sp>
      <p:sp>
        <p:nvSpPr>
          <p:cNvPr id="8" name="Content Placeholder 3"/>
          <p:cNvSpPr>
            <a:spLocks noGrp="1"/>
          </p:cNvSpPr>
          <p:nvPr>
            <p:ph type="body" sz="quarter" idx="16"/>
          </p:nvPr>
        </p:nvSpPr>
        <p:spPr>
          <a:xfrm>
            <a:off x="343010" y="1457325"/>
            <a:ext cx="8575701" cy="4241800"/>
          </a:xfrm>
        </p:spPr>
        <p:txBody>
          <a:bodyPr>
            <a:noAutofit/>
          </a:bodyPr>
          <a:lstStyle/>
          <a:p>
            <a:r>
              <a:rPr lang="en-GB" sz="2100" dirty="0" err="1"/>
              <a:t>Headteachers</a:t>
            </a:r>
            <a:r>
              <a:rPr lang="en-GB" sz="2100" dirty="0"/>
              <a:t> must ensure the integrity of the tests is maintained so that no pupil has an unfair advantage. Schools must follow the guidance on how to keep materials secure and treat them as confidential from when they are received until 1</a:t>
            </a:r>
            <a:r>
              <a:rPr lang="en-GB" sz="2100" baseline="30000" dirty="0"/>
              <a:t>st</a:t>
            </a:r>
            <a:r>
              <a:rPr lang="en-GB" sz="2100" dirty="0"/>
              <a:t> June</a:t>
            </a:r>
          </a:p>
          <a:p>
            <a:r>
              <a:rPr lang="en-GB" sz="2100" dirty="0"/>
              <a:t>Sealed packs of test papers should only be opened in the test room immediately before the school administers the tests for the first time. The content of the tests must not be used to prepare pupils. This could lead to inaccurate results that do not represent pupils’ unaided abilities. </a:t>
            </a:r>
          </a:p>
          <a:p>
            <a:r>
              <a:rPr lang="en-GB" sz="2100" dirty="0"/>
              <a:t>All test materials, including English reading booklets, must be stored securely until 1</a:t>
            </a:r>
            <a:r>
              <a:rPr lang="en-GB" sz="2100" baseline="30000" dirty="0"/>
              <a:t>st</a:t>
            </a:r>
            <a:r>
              <a:rPr lang="en-GB" sz="2100" dirty="0"/>
              <a:t> June. If any test papers from an opened pack are unused, they must be stored securely and may be used for any subsequent administration of the test. </a:t>
            </a:r>
          </a:p>
        </p:txBody>
      </p:sp>
    </p:spTree>
    <p:extLst>
      <p:ext uri="{BB962C8B-B14F-4D97-AF65-F5344CB8AC3E}">
        <p14:creationId xmlns:p14="http://schemas.microsoft.com/office/powerpoint/2010/main" val="4001911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lstStyle/>
          <a:p>
            <a:r>
              <a:rPr lang="en-GB" dirty="0"/>
              <a:t>KS1 test security </a:t>
            </a:r>
            <a:r>
              <a:rPr lang="en-GB" dirty="0" err="1"/>
              <a:t>contd</a:t>
            </a:r>
            <a:endParaRPr lang="en-GB" dirty="0"/>
          </a:p>
        </p:txBody>
      </p:sp>
      <p:sp>
        <p:nvSpPr>
          <p:cNvPr id="8" name="Content Placeholder 3"/>
          <p:cNvSpPr>
            <a:spLocks noGrp="1"/>
          </p:cNvSpPr>
          <p:nvPr>
            <p:ph type="body" sz="quarter" idx="16"/>
          </p:nvPr>
        </p:nvSpPr>
        <p:spPr>
          <a:xfrm>
            <a:off x="628650" y="1762125"/>
            <a:ext cx="8186738" cy="3937000"/>
          </a:xfrm>
        </p:spPr>
        <p:txBody>
          <a:bodyPr/>
          <a:lstStyle/>
          <a:p>
            <a:r>
              <a:rPr lang="en-GB" dirty="0"/>
              <a:t>School staff, including test administrators, must not discuss the content of the test papers with anyone or use question-specific information to prepare pupils for the tests. In particular, content that could compromise a test must not be discussed on social media or published online. Any school behaviour that leads to test materials being shared before 1st June will lead to an investigation of maladministration </a:t>
            </a:r>
          </a:p>
        </p:txBody>
      </p:sp>
    </p:spTree>
    <p:extLst>
      <p:ext uri="{BB962C8B-B14F-4D97-AF65-F5344CB8AC3E}">
        <p14:creationId xmlns:p14="http://schemas.microsoft.com/office/powerpoint/2010/main" val="3699215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lstStyle/>
          <a:p>
            <a:r>
              <a:rPr lang="en-GB" dirty="0"/>
              <a:t>Administering the tests</a:t>
            </a:r>
          </a:p>
        </p:txBody>
      </p:sp>
      <p:sp>
        <p:nvSpPr>
          <p:cNvPr id="5" name="Text Placeholder 4"/>
          <p:cNvSpPr>
            <a:spLocks noGrp="1"/>
          </p:cNvSpPr>
          <p:nvPr>
            <p:ph type="body" sz="quarter" idx="16"/>
          </p:nvPr>
        </p:nvSpPr>
        <p:spPr>
          <a:xfrm>
            <a:off x="628651" y="1762541"/>
            <a:ext cx="7886700" cy="3936584"/>
          </a:xfrm>
        </p:spPr>
        <p:txBody>
          <a:bodyPr/>
          <a:lstStyle/>
          <a:p>
            <a:pPr>
              <a:buFont typeface="Arial" panose="020B0604020202020204" pitchFamily="34" charset="0"/>
              <a:buChar char="•"/>
            </a:pPr>
            <a:r>
              <a:rPr lang="en-GB" dirty="0"/>
              <a:t>STA will also provide test administration instructions with the KS1 tests. They will contain test-specific content so must only be accessed immediately before the administration of each test. </a:t>
            </a:r>
          </a:p>
          <a:p>
            <a:pPr>
              <a:buFont typeface="Arial" panose="020B0604020202020204" pitchFamily="34" charset="0"/>
              <a:buChar char="•"/>
            </a:pPr>
            <a:r>
              <a:rPr lang="en-GB" dirty="0"/>
              <a:t>Headteachers must make sure the guidance is read, understood and followed by school staff as appropriate, including test administrators. </a:t>
            </a:r>
          </a:p>
          <a:p>
            <a:pPr>
              <a:buFont typeface="Arial" panose="020B0604020202020204" pitchFamily="34" charset="0"/>
              <a:buChar char="•"/>
            </a:pPr>
            <a:r>
              <a:rPr lang="en-GB" dirty="0"/>
              <a:t>All the same security and integrity applied for KS2 test is equally applied to KS1 tests, from storage to administration to collation</a:t>
            </a:r>
          </a:p>
        </p:txBody>
      </p:sp>
    </p:spTree>
    <p:extLst>
      <p:ext uri="{BB962C8B-B14F-4D97-AF65-F5344CB8AC3E}">
        <p14:creationId xmlns:p14="http://schemas.microsoft.com/office/powerpoint/2010/main" val="796128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42125"/>
            <a:ext cx="7886700" cy="1020416"/>
          </a:xfrm>
        </p:spPr>
        <p:txBody>
          <a:bodyPr>
            <a:normAutofit fontScale="90000"/>
          </a:bodyPr>
          <a:lstStyle/>
          <a:p>
            <a:r>
              <a:rPr lang="en-GB" dirty="0"/>
              <a:t>Maladministration of Teacher Assessment</a:t>
            </a:r>
          </a:p>
        </p:txBody>
      </p:sp>
      <p:sp>
        <p:nvSpPr>
          <p:cNvPr id="5" name="Text Placeholder 4"/>
          <p:cNvSpPr>
            <a:spLocks noGrp="1"/>
          </p:cNvSpPr>
          <p:nvPr>
            <p:ph type="body" sz="quarter" idx="16"/>
          </p:nvPr>
        </p:nvSpPr>
        <p:spPr>
          <a:xfrm>
            <a:off x="723182" y="1556792"/>
            <a:ext cx="7792168" cy="4404715"/>
          </a:xfrm>
        </p:spPr>
        <p:txBody>
          <a:bodyPr vert="horz" lIns="91440" tIns="45720" rIns="91440" bIns="45720" rtlCol="0" anchor="t">
            <a:normAutofit fontScale="92500" lnSpcReduction="20000"/>
          </a:bodyPr>
          <a:lstStyle/>
          <a:p>
            <a:pPr marL="0" indent="0">
              <a:buNone/>
            </a:pPr>
            <a:r>
              <a:rPr lang="en-GB" dirty="0"/>
              <a:t>If there is evidence that a school has not followed the correct TA processes, this may be investigated as maladministration. It could include:</a:t>
            </a:r>
          </a:p>
          <a:p>
            <a:pPr marL="0" indent="0">
              <a:buNone/>
            </a:pPr>
            <a:endParaRPr lang="en-GB" dirty="0"/>
          </a:p>
          <a:p>
            <a:r>
              <a:rPr lang="en-GB" dirty="0"/>
              <a:t>inflating or deflating TA judgements of pupils’ work. </a:t>
            </a:r>
          </a:p>
          <a:p>
            <a:r>
              <a:rPr lang="en-GB" dirty="0"/>
              <a:t>submitting different data to that agreed as a result of LA moderation (specific subjects only) </a:t>
            </a:r>
          </a:p>
          <a:p>
            <a:r>
              <a:rPr lang="en-GB" dirty="0"/>
              <a:t>submitting evidence that is used to justify TA standards as independent work which has been heavily supported by an adult (scaffolding evidence) </a:t>
            </a:r>
          </a:p>
          <a:p>
            <a:r>
              <a:rPr lang="en-GB" dirty="0"/>
              <a:t>over-aiding in tests and using the results as evidence towards TA standards </a:t>
            </a:r>
          </a:p>
          <a:p>
            <a:r>
              <a:rPr lang="en-GB" dirty="0"/>
              <a:t>Once an investigation has finished, STA is responsible for deciding whether the school’s TA is accurate. STA may annul the school’s TA judgements if it concludes that there is doubt about the accuracy of TA data. </a:t>
            </a:r>
          </a:p>
          <a:p>
            <a:pPr marL="0" indent="0">
              <a:buNone/>
            </a:pPr>
            <a:endParaRPr lang="en-GB" dirty="0"/>
          </a:p>
        </p:txBody>
      </p:sp>
    </p:spTree>
    <p:extLst>
      <p:ext uri="{BB962C8B-B14F-4D97-AF65-F5344CB8AC3E}">
        <p14:creationId xmlns:p14="http://schemas.microsoft.com/office/powerpoint/2010/main" val="15173397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8CCB8E-CB67-410F-9E74-536AE0F8E94E}"/>
              </a:ext>
            </a:extLst>
          </p:cNvPr>
          <p:cNvSpPr>
            <a:spLocks noGrp="1"/>
          </p:cNvSpPr>
          <p:nvPr>
            <p:ph type="title"/>
          </p:nvPr>
        </p:nvSpPr>
        <p:spPr>
          <a:xfrm>
            <a:off x="628650" y="648974"/>
            <a:ext cx="7886700" cy="918569"/>
          </a:xfrm>
        </p:spPr>
        <p:txBody>
          <a:bodyPr/>
          <a:lstStyle/>
          <a:p>
            <a:r>
              <a:rPr lang="en-GB" dirty="0"/>
              <a:t>KS1 moderation of marking</a:t>
            </a:r>
          </a:p>
        </p:txBody>
      </p:sp>
      <p:sp>
        <p:nvSpPr>
          <p:cNvPr id="5" name="Text Placeholder 4">
            <a:extLst>
              <a:ext uri="{FF2B5EF4-FFF2-40B4-BE49-F238E27FC236}">
                <a16:creationId xmlns:a16="http://schemas.microsoft.com/office/drawing/2014/main" id="{D15AFD95-CDF3-46B0-A325-14855C6C9EDF}"/>
              </a:ext>
            </a:extLst>
          </p:cNvPr>
          <p:cNvSpPr>
            <a:spLocks noGrp="1"/>
          </p:cNvSpPr>
          <p:nvPr>
            <p:ph type="body" sz="quarter" idx="16"/>
          </p:nvPr>
        </p:nvSpPr>
        <p:spPr>
          <a:xfrm>
            <a:off x="463139" y="1567543"/>
            <a:ext cx="8052212" cy="4131582"/>
          </a:xfrm>
        </p:spPr>
        <p:txBody>
          <a:bodyPr>
            <a:normAutofit fontScale="92500"/>
          </a:bodyPr>
          <a:lstStyle/>
          <a:p>
            <a:r>
              <a:rPr lang="en-GB" dirty="0"/>
              <a:t>STA recommends that schools undertake internal moderation to ensure the marking of KS1 tests is accurate and consistent.</a:t>
            </a:r>
          </a:p>
          <a:p>
            <a:r>
              <a:rPr lang="en-GB" dirty="0"/>
              <a:t> Where there is more than one year 2 class in a school, colleagues should check each other’s marking. </a:t>
            </a:r>
          </a:p>
          <a:p>
            <a:r>
              <a:rPr lang="en-GB" dirty="0"/>
              <a:t>If schools are in a federation, an academy chain, a multi-academy trust or have relationships with other schools, they may consider organising cross-school moderation of test marking. </a:t>
            </a:r>
          </a:p>
          <a:p>
            <a:r>
              <a:rPr lang="en-GB" dirty="0"/>
              <a:t>Appropriate security arrangements must be in place during the entire test administration window, including when transporting test materials to another location to take part in moderation of marking.</a:t>
            </a:r>
          </a:p>
        </p:txBody>
      </p:sp>
    </p:spTree>
    <p:extLst>
      <p:ext uri="{BB962C8B-B14F-4D97-AF65-F5344CB8AC3E}">
        <p14:creationId xmlns:p14="http://schemas.microsoft.com/office/powerpoint/2010/main" val="31730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4417" y="829432"/>
            <a:ext cx="7886700" cy="721552"/>
          </a:xfrm>
        </p:spPr>
        <p:txBody>
          <a:bodyPr/>
          <a:lstStyle/>
          <a:p>
            <a:r>
              <a:rPr lang="en-GB" dirty="0"/>
              <a:t>Y1 phonics screening</a:t>
            </a:r>
          </a:p>
        </p:txBody>
      </p:sp>
      <p:sp>
        <p:nvSpPr>
          <p:cNvPr id="5" name="Text Placeholder 4"/>
          <p:cNvSpPr>
            <a:spLocks noGrp="1"/>
          </p:cNvSpPr>
          <p:nvPr>
            <p:ph type="body" sz="quarter" idx="16"/>
          </p:nvPr>
        </p:nvSpPr>
        <p:spPr>
          <a:xfrm>
            <a:off x="343010" y="1428750"/>
            <a:ext cx="8429515" cy="4270375"/>
          </a:xfrm>
        </p:spPr>
        <p:txBody>
          <a:bodyPr vert="horz" lIns="91440" tIns="45720" rIns="91440" bIns="45720" rtlCol="0" anchor="t">
            <a:normAutofit/>
          </a:bodyPr>
          <a:lstStyle/>
          <a:p>
            <a:r>
              <a:rPr lang="en-GB" dirty="0"/>
              <a:t>Schools must follow the guidance on keeping materials secure. Check materials must be treated as confidential from when schools receive them. Schools should receive the check materials from 15th – 19th May. Can download from 12</a:t>
            </a:r>
            <a:r>
              <a:rPr lang="en-GB" baseline="30000" dirty="0"/>
              <a:t>th</a:t>
            </a:r>
            <a:r>
              <a:rPr lang="en-GB" dirty="0"/>
              <a:t> June from PAG</a:t>
            </a:r>
            <a:endParaRPr lang="en-GB" dirty="0">
              <a:cs typeface="Arial"/>
            </a:endParaRPr>
          </a:p>
          <a:p>
            <a:r>
              <a:rPr lang="en-GB" dirty="0"/>
              <a:t>Check packs must not be opened before Monday 12 June. They must only be opened when the check is going to be administered for the first time. After the check has been administered, schools must make sure the materials are stored securely until Monday 26th June. </a:t>
            </a:r>
          </a:p>
          <a:p>
            <a:r>
              <a:rPr lang="en-GB" dirty="0"/>
              <a:t>All processes of receipt, storage, opening and storage of papers is the same as with KS2 and KS1 test papers</a:t>
            </a:r>
          </a:p>
        </p:txBody>
      </p:sp>
    </p:spTree>
    <p:extLst>
      <p:ext uri="{BB962C8B-B14F-4D97-AF65-F5344CB8AC3E}">
        <p14:creationId xmlns:p14="http://schemas.microsoft.com/office/powerpoint/2010/main" val="2749244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lstStyle/>
          <a:p>
            <a:r>
              <a:rPr lang="en-GB" dirty="0"/>
              <a:t>Y1 phonics screening </a:t>
            </a:r>
            <a:r>
              <a:rPr lang="en-GB" dirty="0" err="1"/>
              <a:t>contd</a:t>
            </a:r>
            <a:endParaRPr lang="en-GB" dirty="0"/>
          </a:p>
        </p:txBody>
      </p:sp>
      <p:sp>
        <p:nvSpPr>
          <p:cNvPr id="5" name="Text Placeholder 4"/>
          <p:cNvSpPr>
            <a:spLocks noGrp="1"/>
          </p:cNvSpPr>
          <p:nvPr>
            <p:ph type="body" sz="quarter" idx="16"/>
          </p:nvPr>
        </p:nvSpPr>
        <p:spPr>
          <a:xfrm>
            <a:off x="628651" y="2061405"/>
            <a:ext cx="7886700" cy="3637720"/>
          </a:xfrm>
        </p:spPr>
        <p:txBody>
          <a:bodyPr/>
          <a:lstStyle/>
          <a:p>
            <a:r>
              <a:rPr lang="en-GB" dirty="0"/>
              <a:t>School staff, including check administrators, must not discuss the content of the check with anyone or use question-specific information to prepare pupils for the check. In particular, content that could compromise the check must not be discussed on social media or published online. Any school behaviour which leads to check materials being shared before Monday 26th June, </a:t>
            </a:r>
            <a:r>
              <a:rPr lang="en-GB" b="1" dirty="0"/>
              <a:t>will lead to a maladministration investigation</a:t>
            </a:r>
            <a:r>
              <a:rPr lang="en-GB" dirty="0"/>
              <a:t>. </a:t>
            </a:r>
          </a:p>
        </p:txBody>
      </p:sp>
    </p:spTree>
    <p:extLst>
      <p:ext uri="{BB962C8B-B14F-4D97-AF65-F5344CB8AC3E}">
        <p14:creationId xmlns:p14="http://schemas.microsoft.com/office/powerpoint/2010/main" val="823941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F1F735-4752-4F3D-BAC6-DF332F343725}"/>
              </a:ext>
            </a:extLst>
          </p:cNvPr>
          <p:cNvSpPr>
            <a:spLocks noGrp="1"/>
          </p:cNvSpPr>
          <p:nvPr>
            <p:ph type="title"/>
          </p:nvPr>
        </p:nvSpPr>
        <p:spPr/>
        <p:txBody>
          <a:bodyPr/>
          <a:lstStyle/>
          <a:p>
            <a:r>
              <a:rPr lang="en-GB" dirty="0"/>
              <a:t>Changes in 2023 </a:t>
            </a:r>
            <a:r>
              <a:rPr lang="en-GB" dirty="0" err="1"/>
              <a:t>cont</a:t>
            </a:r>
            <a:endParaRPr lang="en-GB" dirty="0"/>
          </a:p>
        </p:txBody>
      </p:sp>
      <p:sp>
        <p:nvSpPr>
          <p:cNvPr id="2" name="Text Placeholder 1"/>
          <p:cNvSpPr>
            <a:spLocks noGrp="1"/>
          </p:cNvSpPr>
          <p:nvPr>
            <p:ph idx="1"/>
          </p:nvPr>
        </p:nvSpPr>
        <p:spPr/>
        <p:txBody>
          <a:bodyPr>
            <a:noAutofit/>
          </a:bodyPr>
          <a:lstStyle/>
          <a:p>
            <a:r>
              <a:rPr lang="en-GB"/>
              <a:t>Multiplication Tables check key dates:</a:t>
            </a:r>
          </a:p>
          <a:p>
            <a:pPr lvl="1"/>
            <a:r>
              <a:rPr lang="en-GB"/>
              <a:t>MTC service available from 17</a:t>
            </a:r>
            <a:r>
              <a:rPr lang="en-GB" baseline="30000"/>
              <a:t>th</a:t>
            </a:r>
            <a:r>
              <a:rPr lang="en-GB"/>
              <a:t> April 2023.  Open later to allow STA to pre-populate the school pupil register from Spring census.</a:t>
            </a:r>
            <a:endParaRPr lang="en-GB">
              <a:solidFill>
                <a:srgbClr val="595959"/>
              </a:solidFill>
            </a:endParaRPr>
          </a:p>
          <a:p>
            <a:pPr marL="457200" indent="-457200">
              <a:buFont typeface="Arial" panose="020B0604020202020204" pitchFamily="34" charset="0"/>
              <a:buChar char="•"/>
            </a:pPr>
            <a:endParaRPr lang="en-GB">
              <a:solidFill>
                <a:srgbClr val="595959"/>
              </a:solidFill>
            </a:endParaRPr>
          </a:p>
        </p:txBody>
      </p:sp>
    </p:spTree>
    <p:extLst>
      <p:ext uri="{BB962C8B-B14F-4D97-AF65-F5344CB8AC3E}">
        <p14:creationId xmlns:p14="http://schemas.microsoft.com/office/powerpoint/2010/main" val="3761404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07A01-3854-48F1-A005-356601E64F89}"/>
              </a:ext>
            </a:extLst>
          </p:cNvPr>
          <p:cNvSpPr>
            <a:spLocks noGrp="1"/>
          </p:cNvSpPr>
          <p:nvPr>
            <p:ph type="title"/>
          </p:nvPr>
        </p:nvSpPr>
        <p:spPr>
          <a:xfrm>
            <a:off x="628650" y="648974"/>
            <a:ext cx="7886700" cy="1113567"/>
          </a:xfrm>
        </p:spPr>
        <p:txBody>
          <a:bodyPr/>
          <a:lstStyle/>
          <a:p>
            <a:r>
              <a:rPr lang="en-GB" dirty="0"/>
              <a:t>Assistance</a:t>
            </a:r>
          </a:p>
        </p:txBody>
      </p:sp>
      <p:sp>
        <p:nvSpPr>
          <p:cNvPr id="5" name="Text Placeholder 4">
            <a:extLst>
              <a:ext uri="{FF2B5EF4-FFF2-40B4-BE49-F238E27FC236}">
                <a16:creationId xmlns:a16="http://schemas.microsoft.com/office/drawing/2014/main" id="{2C05BBDD-49B0-425F-A097-77907700C22F}"/>
              </a:ext>
            </a:extLst>
          </p:cNvPr>
          <p:cNvSpPr>
            <a:spLocks noGrp="1"/>
          </p:cNvSpPr>
          <p:nvPr>
            <p:ph type="body" sz="quarter" idx="16"/>
          </p:nvPr>
        </p:nvSpPr>
        <p:spPr>
          <a:xfrm>
            <a:off x="628650" y="1762541"/>
            <a:ext cx="7886701" cy="4345338"/>
          </a:xfrm>
        </p:spPr>
        <p:txBody>
          <a:bodyPr vert="horz" lIns="91440" tIns="45720" rIns="91440" bIns="45720" rtlCol="0" anchor="t">
            <a:normAutofit/>
          </a:bodyPr>
          <a:lstStyle/>
          <a:p>
            <a:r>
              <a:rPr lang="en-GB" dirty="0"/>
              <a:t>You must ensure nothing you say, or do, during the check could be interpreted as giving pupils an advantage.</a:t>
            </a:r>
            <a:endParaRPr lang="en-GB" dirty="0">
              <a:cs typeface="Arial"/>
            </a:endParaRPr>
          </a:p>
          <a:p>
            <a:r>
              <a:rPr lang="en-GB" dirty="0"/>
              <a:t>You can point to whole words to indicate which word comes next, but you must be careful not to point to the words in a way that indicates how to decode them. For example, avoid pointing from left to right or hovering over letters</a:t>
            </a:r>
          </a:p>
          <a:p>
            <a:r>
              <a:rPr lang="en-GB" dirty="0"/>
              <a:t>Be familiar with </a:t>
            </a:r>
            <a:r>
              <a:rPr lang="en-GB" dirty="0" err="1"/>
              <a:t>pg</a:t>
            </a:r>
            <a:r>
              <a:rPr lang="en-GB" dirty="0"/>
              <a:t> 15, </a:t>
            </a:r>
            <a:r>
              <a:rPr lang="en-GB" i="1" dirty="0"/>
              <a:t>Phonics screening check: administration guidance </a:t>
            </a:r>
            <a:r>
              <a:rPr lang="en-GB" dirty="0"/>
              <a:t>on how to </a:t>
            </a:r>
            <a:r>
              <a:rPr lang="en-GB" b="1" dirty="0"/>
              <a:t>score the check</a:t>
            </a:r>
            <a:r>
              <a:rPr lang="en-GB" dirty="0"/>
              <a:t>, so errors are not made which could lead to maladministration </a:t>
            </a:r>
          </a:p>
        </p:txBody>
      </p:sp>
    </p:spTree>
    <p:extLst>
      <p:ext uri="{BB962C8B-B14F-4D97-AF65-F5344CB8AC3E}">
        <p14:creationId xmlns:p14="http://schemas.microsoft.com/office/powerpoint/2010/main" val="3365952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1" y="775057"/>
            <a:ext cx="7886700" cy="721552"/>
          </a:xfrm>
        </p:spPr>
        <p:txBody>
          <a:bodyPr/>
          <a:lstStyle/>
          <a:p>
            <a:r>
              <a:rPr lang="en-GB" dirty="0"/>
              <a:t>Monitoring the phonics check</a:t>
            </a:r>
          </a:p>
        </p:txBody>
      </p:sp>
      <p:sp>
        <p:nvSpPr>
          <p:cNvPr id="5" name="Text Placeholder 4"/>
          <p:cNvSpPr>
            <a:spLocks noGrp="1"/>
          </p:cNvSpPr>
          <p:nvPr>
            <p:ph type="body" sz="quarter" idx="16"/>
          </p:nvPr>
        </p:nvSpPr>
        <p:spPr>
          <a:xfrm>
            <a:off x="343010" y="1503757"/>
            <a:ext cx="8172341" cy="4974196"/>
          </a:xfrm>
        </p:spPr>
        <p:txBody>
          <a:bodyPr>
            <a:normAutofit fontScale="92500" lnSpcReduction="10000"/>
          </a:bodyPr>
          <a:lstStyle/>
          <a:p>
            <a:pPr>
              <a:buFont typeface="Arial" panose="020B0604020202020204" pitchFamily="34" charset="0"/>
              <a:buChar char="•"/>
            </a:pPr>
            <a:r>
              <a:rPr lang="en-GB" sz="2400" dirty="0"/>
              <a:t>LAs have a statutory duty to make monitoring visits to at least 10% of their schools. This includes: </a:t>
            </a:r>
          </a:p>
          <a:p>
            <a:pPr lvl="2" indent="-342900"/>
            <a:r>
              <a:rPr lang="en-GB" dirty="0"/>
              <a:t>participating PRUs or special schools </a:t>
            </a:r>
          </a:p>
          <a:p>
            <a:pPr lvl="2" indent="-342900"/>
            <a:r>
              <a:rPr lang="en-GB" dirty="0"/>
              <a:t>academies that have chosen to be monitored by the LA </a:t>
            </a:r>
          </a:p>
          <a:p>
            <a:pPr lvl="2" indent="-342900"/>
            <a:r>
              <a:rPr lang="en-GB" dirty="0"/>
              <a:t>a sample of schools which STA will identify </a:t>
            </a:r>
          </a:p>
          <a:p>
            <a:endParaRPr lang="en-GB" sz="2400" dirty="0"/>
          </a:p>
          <a:p>
            <a:pPr>
              <a:buFont typeface="Arial" panose="020B0604020202020204" pitchFamily="34" charset="0"/>
              <a:buChar char="•"/>
            </a:pPr>
            <a:r>
              <a:rPr lang="en-GB" sz="2400" dirty="0"/>
              <a:t>These visits may take place before, during and after the check period to: </a:t>
            </a:r>
          </a:p>
          <a:p>
            <a:pPr lvl="2" indent="-342900"/>
            <a:r>
              <a:rPr lang="en-GB" dirty="0"/>
              <a:t>see all materials and any relevant delivery notes </a:t>
            </a:r>
          </a:p>
          <a:p>
            <a:pPr lvl="2" indent="-342900"/>
            <a:r>
              <a:rPr lang="en-GB" dirty="0"/>
              <a:t>observe any checks being administered </a:t>
            </a:r>
          </a:p>
          <a:p>
            <a:pPr lvl="2" indent="-342900"/>
            <a:r>
              <a:rPr lang="en-GB" dirty="0"/>
              <a:t>see copies of correspondence and other documents sent to, and received from, the LA or STA about the administration of the check </a:t>
            </a:r>
          </a:p>
          <a:p>
            <a:endParaRPr lang="en-GB" dirty="0"/>
          </a:p>
        </p:txBody>
      </p:sp>
    </p:spTree>
    <p:extLst>
      <p:ext uri="{BB962C8B-B14F-4D97-AF65-F5344CB8AC3E}">
        <p14:creationId xmlns:p14="http://schemas.microsoft.com/office/powerpoint/2010/main" val="2687078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897784"/>
            <a:ext cx="7886700" cy="721552"/>
          </a:xfrm>
        </p:spPr>
        <p:txBody>
          <a:bodyPr>
            <a:normAutofit fontScale="90000"/>
          </a:bodyPr>
          <a:lstStyle/>
          <a:p>
            <a:r>
              <a:rPr lang="en-GB" dirty="0"/>
              <a:t>Monitoring the phonics check continuing</a:t>
            </a:r>
          </a:p>
        </p:txBody>
      </p:sp>
      <p:sp>
        <p:nvSpPr>
          <p:cNvPr id="5" name="Text Placeholder 4"/>
          <p:cNvSpPr>
            <a:spLocks noGrp="1"/>
          </p:cNvSpPr>
          <p:nvPr>
            <p:ph type="body" sz="quarter" idx="16"/>
          </p:nvPr>
        </p:nvSpPr>
        <p:spPr>
          <a:xfrm>
            <a:off x="343010" y="1762540"/>
            <a:ext cx="8172341" cy="4309647"/>
          </a:xfrm>
        </p:spPr>
        <p:txBody>
          <a:bodyPr>
            <a:normAutofit fontScale="92500"/>
          </a:bodyPr>
          <a:lstStyle/>
          <a:p>
            <a:r>
              <a:rPr lang="en-GB" dirty="0"/>
              <a:t>Monitoring visitors, on behalf of the LA or STA, will make unannounced visits to schools that are participating in the check. They will look for evidence that if the school is following the published guidance on: </a:t>
            </a:r>
          </a:p>
          <a:p>
            <a:pPr lvl="2" indent="-342900"/>
            <a:r>
              <a:rPr lang="en-GB" sz="2200" dirty="0"/>
              <a:t>keeping check materials secure </a:t>
            </a:r>
          </a:p>
          <a:p>
            <a:pPr lvl="2" indent="-342900"/>
            <a:r>
              <a:rPr lang="en-GB" sz="2200" dirty="0"/>
              <a:t>administering and scoring the check </a:t>
            </a:r>
          </a:p>
          <a:p>
            <a:r>
              <a:rPr lang="en-GB" dirty="0"/>
              <a:t>If schools receive a monitoring visit, they must allow visitors to: </a:t>
            </a:r>
          </a:p>
          <a:p>
            <a:pPr lvl="1"/>
            <a:r>
              <a:rPr lang="en-GB" sz="2200" dirty="0"/>
              <a:t>see all materials and any relevant delivery notes </a:t>
            </a:r>
          </a:p>
          <a:p>
            <a:pPr lvl="1"/>
            <a:r>
              <a:rPr lang="en-GB" sz="2200" dirty="0"/>
              <a:t>observe any checks being administered </a:t>
            </a:r>
          </a:p>
          <a:p>
            <a:pPr lvl="1"/>
            <a:r>
              <a:rPr lang="en-GB" sz="2200" dirty="0"/>
              <a:t>see copies of correspondence and other documents sent to, and received from, the LA or STA about the administration of the check </a:t>
            </a:r>
          </a:p>
          <a:p>
            <a:endParaRPr lang="en-GB" dirty="0"/>
          </a:p>
          <a:p>
            <a:endParaRPr lang="en-GB" dirty="0"/>
          </a:p>
        </p:txBody>
      </p:sp>
    </p:spTree>
    <p:extLst>
      <p:ext uri="{BB962C8B-B14F-4D97-AF65-F5344CB8AC3E}">
        <p14:creationId xmlns:p14="http://schemas.microsoft.com/office/powerpoint/2010/main" val="900238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1040989"/>
            <a:ext cx="7886700" cy="721552"/>
          </a:xfrm>
        </p:spPr>
        <p:txBody>
          <a:bodyPr>
            <a:normAutofit fontScale="90000"/>
          </a:bodyPr>
          <a:lstStyle/>
          <a:p>
            <a:r>
              <a:rPr lang="en-GB" dirty="0"/>
              <a:t>Monitoring the phonics check continued</a:t>
            </a:r>
          </a:p>
        </p:txBody>
      </p:sp>
      <p:sp>
        <p:nvSpPr>
          <p:cNvPr id="5" name="Text Placeholder 4"/>
          <p:cNvSpPr>
            <a:spLocks noGrp="1"/>
          </p:cNvSpPr>
          <p:nvPr>
            <p:ph type="body" sz="quarter" idx="16"/>
          </p:nvPr>
        </p:nvSpPr>
        <p:spPr>
          <a:xfrm>
            <a:off x="628651" y="2061405"/>
            <a:ext cx="7886700" cy="3637720"/>
          </a:xfrm>
        </p:spPr>
        <p:txBody>
          <a:bodyPr>
            <a:normAutofit/>
          </a:bodyPr>
          <a:lstStyle/>
          <a:p>
            <a:pPr marL="0" indent="0">
              <a:buNone/>
            </a:pPr>
            <a:r>
              <a:rPr lang="en-GB" sz="2400" dirty="0">
                <a:latin typeface="+mn-lt"/>
              </a:rPr>
              <a:t>STA will carry out a full investigation if a monitoring visitor reports: </a:t>
            </a:r>
          </a:p>
          <a:p>
            <a:pPr lvl="1"/>
            <a:r>
              <a:rPr lang="en-GB" sz="2400" dirty="0"/>
              <a:t>administrative irregularities </a:t>
            </a:r>
          </a:p>
          <a:p>
            <a:pPr lvl="1"/>
            <a:r>
              <a:rPr lang="en-GB" sz="2400" dirty="0"/>
              <a:t>potential maladministration (which could include check administrators encouraging pupils to make another attempt at a word or reminding pupils to blend a word during the check) </a:t>
            </a:r>
          </a:p>
          <a:p>
            <a:endParaRPr lang="en-GB" dirty="0"/>
          </a:p>
          <a:p>
            <a:pPr>
              <a:buFont typeface="Arial" panose="020B0604020202020204" pitchFamily="34" charset="0"/>
              <a:buChar char="•"/>
            </a:pPr>
            <a:endParaRPr lang="en-GB" dirty="0"/>
          </a:p>
        </p:txBody>
      </p:sp>
    </p:spTree>
    <p:extLst>
      <p:ext uri="{BB962C8B-B14F-4D97-AF65-F5344CB8AC3E}">
        <p14:creationId xmlns:p14="http://schemas.microsoft.com/office/powerpoint/2010/main" val="2239506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825B38-CF45-4E16-8DEA-E3D66B0EDC68}"/>
              </a:ext>
            </a:extLst>
          </p:cNvPr>
          <p:cNvSpPr>
            <a:spLocks noGrp="1"/>
          </p:cNvSpPr>
          <p:nvPr>
            <p:ph type="title"/>
          </p:nvPr>
        </p:nvSpPr>
        <p:spPr>
          <a:xfrm>
            <a:off x="482601" y="1020509"/>
            <a:ext cx="7886700" cy="721552"/>
          </a:xfrm>
        </p:spPr>
        <p:txBody>
          <a:bodyPr/>
          <a:lstStyle/>
          <a:p>
            <a:r>
              <a:rPr lang="en-GB" dirty="0"/>
              <a:t>Devon Data and Assessment Team</a:t>
            </a:r>
          </a:p>
        </p:txBody>
      </p:sp>
      <p:sp>
        <p:nvSpPr>
          <p:cNvPr id="5" name="Text Placeholder 4">
            <a:extLst>
              <a:ext uri="{FF2B5EF4-FFF2-40B4-BE49-F238E27FC236}">
                <a16:creationId xmlns:a16="http://schemas.microsoft.com/office/drawing/2014/main" id="{80799F7B-DBF4-412D-8BFC-938E74B03A3E}"/>
              </a:ext>
            </a:extLst>
          </p:cNvPr>
          <p:cNvSpPr>
            <a:spLocks noGrp="1"/>
          </p:cNvSpPr>
          <p:nvPr>
            <p:ph type="body" sz="quarter" idx="16"/>
          </p:nvPr>
        </p:nvSpPr>
        <p:spPr>
          <a:xfrm>
            <a:off x="482601" y="1907932"/>
            <a:ext cx="8032750" cy="3791193"/>
          </a:xfrm>
        </p:spPr>
        <p:txBody>
          <a:bodyPr/>
          <a:lstStyle/>
          <a:p>
            <a:pPr marL="0" indent="0">
              <a:buNone/>
            </a:pPr>
            <a:r>
              <a:rPr lang="en-GB" sz="2400" dirty="0"/>
              <a:t>If you have questions or concerns arising during any of the test administration  processes regarding potential maladministration, please do contact the team for advice and guidance. </a:t>
            </a:r>
          </a:p>
          <a:p>
            <a:pPr marL="0" indent="0">
              <a:buNone/>
            </a:pPr>
            <a:r>
              <a:rPr lang="en-GB" sz="2400" dirty="0"/>
              <a:t>If you are unsure if you may have contravened STA guidance, a call to the team will provide support in next steps</a:t>
            </a:r>
          </a:p>
          <a:p>
            <a:pPr marL="0" indent="0">
              <a:buNone/>
            </a:pPr>
            <a:endParaRPr lang="en-GB" sz="2400" dirty="0"/>
          </a:p>
          <a:p>
            <a:pPr marL="0" indent="0">
              <a:buNone/>
            </a:pPr>
            <a:r>
              <a:rPr lang="en-GB" sz="2400" dirty="0">
                <a:latin typeface="Arial" panose="020B0604020202020204" pitchFamily="34" charset="0"/>
                <a:ea typeface="Calibri" panose="020F0502020204030204" pitchFamily="34" charset="0"/>
              </a:rPr>
              <a:t>0</a:t>
            </a:r>
            <a:r>
              <a:rPr lang="en-GB" sz="2400" dirty="0">
                <a:effectLst/>
                <a:latin typeface="Arial" panose="020B0604020202020204" pitchFamily="34" charset="0"/>
                <a:ea typeface="Calibri" panose="020F0502020204030204" pitchFamily="34" charset="0"/>
              </a:rPr>
              <a:t>1392 287317 </a:t>
            </a:r>
            <a:endParaRPr lang="en-GB" sz="2400" dirty="0"/>
          </a:p>
        </p:txBody>
      </p:sp>
    </p:spTree>
    <p:extLst>
      <p:ext uri="{BB962C8B-B14F-4D97-AF65-F5344CB8AC3E}">
        <p14:creationId xmlns:p14="http://schemas.microsoft.com/office/powerpoint/2010/main" val="3603116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2640" y="850234"/>
            <a:ext cx="7886700" cy="692474"/>
          </a:xfrm>
        </p:spPr>
        <p:txBody>
          <a:bodyPr>
            <a:normAutofit fontScale="90000"/>
          </a:bodyPr>
          <a:lstStyle/>
          <a:p>
            <a:r>
              <a:rPr lang="en-GB" sz="3100" dirty="0" err="1">
                <a:solidFill>
                  <a:srgbClr val="124B9C"/>
                </a:solidFill>
              </a:rPr>
              <a:t>Headteachers</a:t>
            </a:r>
            <a:r>
              <a:rPr lang="en-GB" sz="3100" dirty="0">
                <a:solidFill>
                  <a:srgbClr val="124B9C"/>
                </a:solidFill>
              </a:rPr>
              <a:t>’ responsibilities</a:t>
            </a:r>
            <a:br>
              <a:rPr lang="en-GB" b="0" dirty="0">
                <a:solidFill>
                  <a:srgbClr val="124B9C"/>
                </a:solidFill>
              </a:rPr>
            </a:br>
            <a:endParaRPr lang="en-GB" dirty="0">
              <a:solidFill>
                <a:srgbClr val="124B9C"/>
              </a:solidFill>
            </a:endParaRPr>
          </a:p>
        </p:txBody>
      </p:sp>
      <p:sp>
        <p:nvSpPr>
          <p:cNvPr id="5" name="Text Placeholder 4"/>
          <p:cNvSpPr>
            <a:spLocks noGrp="1"/>
          </p:cNvSpPr>
          <p:nvPr>
            <p:ph type="body" sz="quarter" idx="16"/>
          </p:nvPr>
        </p:nvSpPr>
        <p:spPr>
          <a:xfrm>
            <a:off x="641445" y="1251285"/>
            <a:ext cx="8277266" cy="5006640"/>
          </a:xfrm>
        </p:spPr>
        <p:txBody>
          <a:bodyPr>
            <a:normAutofit lnSpcReduction="10000"/>
          </a:bodyPr>
          <a:lstStyle/>
          <a:p>
            <a:pPr marL="0" indent="0">
              <a:buNone/>
            </a:pPr>
            <a:r>
              <a:rPr lang="en-GB" sz="2000" b="0" i="0" u="none" strike="noStrike" baseline="0" dirty="0">
                <a:latin typeface="Arial" panose="020B0604020202020204" pitchFamily="34" charset="0"/>
              </a:rPr>
              <a:t>As the headteacher at a school administering the KS2 tests, you have specific responsibilities, as detailed in section 4.1 of the KS2 ARA to: </a:t>
            </a:r>
          </a:p>
          <a:p>
            <a:pPr>
              <a:buFont typeface="Arial" panose="020B0604020202020204" pitchFamily="34" charset="0"/>
              <a:buChar char="•"/>
            </a:pPr>
            <a:r>
              <a:rPr lang="en-GB" sz="2000" b="0" i="0" u="none" strike="noStrike" baseline="0" dirty="0">
                <a:latin typeface="Arial" panose="020B0604020202020204" pitchFamily="34" charset="0"/>
              </a:rPr>
              <a:t>identify which pupils will take the KS2 tests </a:t>
            </a:r>
          </a:p>
          <a:p>
            <a:pPr>
              <a:buFont typeface="Arial" panose="020B0604020202020204" pitchFamily="34" charset="0"/>
              <a:buChar char="•"/>
            </a:pPr>
            <a:r>
              <a:rPr lang="en-GB" sz="2000" b="0" i="0" u="none" strike="noStrike" baseline="0" dirty="0">
                <a:latin typeface="Arial" panose="020B0604020202020204" pitchFamily="34" charset="0"/>
              </a:rPr>
              <a:t>ensure test administrators are appropriately trained, and administer the tests according to the published guidance </a:t>
            </a:r>
          </a:p>
          <a:p>
            <a:pPr>
              <a:buFont typeface="Arial" panose="020B0604020202020204" pitchFamily="34" charset="0"/>
              <a:buChar char="•"/>
            </a:pPr>
            <a:r>
              <a:rPr lang="en-GB" sz="2000" b="0" i="0" u="none" strike="noStrike" baseline="0" dirty="0">
                <a:latin typeface="Arial" panose="020B0604020202020204" pitchFamily="34" charset="0"/>
              </a:rPr>
              <a:t> ensure all staff are fully briefed and aware of the KS2 test timetable before the tests are administered </a:t>
            </a:r>
          </a:p>
          <a:p>
            <a:pPr>
              <a:buFont typeface="Arial" panose="020B0604020202020204" pitchFamily="34" charset="0"/>
              <a:buChar char="•"/>
            </a:pPr>
            <a:r>
              <a:rPr lang="en-GB" sz="2000" b="0" i="0" u="none" strike="noStrike" baseline="0" dirty="0">
                <a:latin typeface="Arial" panose="020B0604020202020204" pitchFamily="34" charset="0"/>
              </a:rPr>
              <a:t>ensure sufficient staff are available to administer tests </a:t>
            </a:r>
          </a:p>
          <a:p>
            <a:pPr>
              <a:buFont typeface="Arial" panose="020B0604020202020204" pitchFamily="34" charset="0"/>
              <a:buChar char="•"/>
            </a:pPr>
            <a:r>
              <a:rPr lang="en-GB" sz="2000" b="0" i="0" u="none" strike="noStrike" baseline="0" dirty="0">
                <a:latin typeface="Arial" panose="020B0604020202020204" pitchFamily="34" charset="0"/>
              </a:rPr>
              <a:t>administer all tests according to the published timetable, unless the Standards and Testing Agency (STA) has approved a timetable variation </a:t>
            </a:r>
          </a:p>
          <a:p>
            <a:pPr>
              <a:buFont typeface="Arial" panose="020B0604020202020204" pitchFamily="34" charset="0"/>
              <a:buChar char="•"/>
            </a:pPr>
            <a:r>
              <a:rPr lang="en-GB" sz="2000" b="0" i="0" u="none" strike="noStrike" baseline="0" dirty="0">
                <a:latin typeface="Arial" panose="020B0604020202020204" pitchFamily="34" charset="0"/>
              </a:rPr>
              <a:t>explain to all staff, participating pupils and their parents, how the tests will be administered </a:t>
            </a:r>
          </a:p>
          <a:p>
            <a:pPr>
              <a:buFont typeface="Arial" panose="020B0604020202020204" pitchFamily="34" charset="0"/>
              <a:buChar char="•"/>
            </a:pPr>
            <a:r>
              <a:rPr lang="en-GB" sz="2000" b="0" i="0" u="none" strike="noStrike" baseline="0" dirty="0">
                <a:latin typeface="Arial" panose="020B0604020202020204" pitchFamily="34" charset="0"/>
              </a:rPr>
              <a:t>keep all test materials secure and treat them as confidential before, during and after the test period until Friday </a:t>
            </a:r>
            <a:r>
              <a:rPr lang="en-GB" sz="2000" dirty="0">
                <a:latin typeface="Arial" panose="020B0604020202020204" pitchFamily="34" charset="0"/>
              </a:rPr>
              <a:t>19th</a:t>
            </a:r>
            <a:r>
              <a:rPr lang="en-GB" sz="2000" b="0" i="0" u="none" strike="noStrike" baseline="0" dirty="0">
                <a:latin typeface="Arial" panose="020B0604020202020204" pitchFamily="34" charset="0"/>
              </a:rPr>
              <a:t> May </a:t>
            </a:r>
          </a:p>
        </p:txBody>
      </p:sp>
    </p:spTree>
    <p:extLst>
      <p:ext uri="{BB962C8B-B14F-4D97-AF65-F5344CB8AC3E}">
        <p14:creationId xmlns:p14="http://schemas.microsoft.com/office/powerpoint/2010/main" val="2353286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865F43-8E1A-4BE9-87FF-CE97D01F7A58}"/>
              </a:ext>
            </a:extLst>
          </p:cNvPr>
          <p:cNvSpPr>
            <a:spLocks noGrp="1"/>
          </p:cNvSpPr>
          <p:nvPr>
            <p:ph type="title"/>
          </p:nvPr>
        </p:nvSpPr>
        <p:spPr>
          <a:xfrm>
            <a:off x="596050" y="885885"/>
            <a:ext cx="7886700" cy="545254"/>
          </a:xfrm>
        </p:spPr>
        <p:txBody>
          <a:bodyPr>
            <a:normAutofit/>
          </a:bodyPr>
          <a:lstStyle/>
          <a:p>
            <a:r>
              <a:rPr lang="en-GB" sz="2800" dirty="0">
                <a:solidFill>
                  <a:srgbClr val="124B9C"/>
                </a:solidFill>
              </a:rPr>
              <a:t>Headteachers’ responsibilities </a:t>
            </a:r>
            <a:r>
              <a:rPr lang="en-GB" sz="2800" dirty="0" err="1">
                <a:solidFill>
                  <a:srgbClr val="124B9C"/>
                </a:solidFill>
              </a:rPr>
              <a:t>cont</a:t>
            </a:r>
            <a:endParaRPr lang="en-GB" dirty="0">
              <a:solidFill>
                <a:srgbClr val="124B9C"/>
              </a:solidFill>
            </a:endParaRPr>
          </a:p>
        </p:txBody>
      </p:sp>
      <p:sp>
        <p:nvSpPr>
          <p:cNvPr id="5" name="Text Placeholder 4">
            <a:extLst>
              <a:ext uri="{FF2B5EF4-FFF2-40B4-BE49-F238E27FC236}">
                <a16:creationId xmlns:a16="http://schemas.microsoft.com/office/drawing/2014/main" id="{E352BFFE-30BB-4F1E-B181-37950585DE04}"/>
              </a:ext>
            </a:extLst>
          </p:cNvPr>
          <p:cNvSpPr>
            <a:spLocks noGrp="1"/>
          </p:cNvSpPr>
          <p:nvPr>
            <p:ph type="body" sz="quarter" idx="16"/>
          </p:nvPr>
        </p:nvSpPr>
        <p:spPr>
          <a:xfrm>
            <a:off x="596050" y="1570127"/>
            <a:ext cx="7886700" cy="4411746"/>
          </a:xfrm>
        </p:spPr>
        <p:txBody>
          <a:bodyPr/>
          <a:lstStyle/>
          <a:p>
            <a:pPr>
              <a:buFont typeface="Arial" panose="020B0604020202020204" pitchFamily="34" charset="0"/>
              <a:buChar char="•"/>
            </a:pPr>
            <a:r>
              <a:rPr lang="en-GB" sz="2000" b="0" i="0" u="none" strike="noStrike" baseline="0" dirty="0">
                <a:latin typeface="Arial" panose="020B0604020202020204" pitchFamily="34" charset="0"/>
              </a:rPr>
              <a:t>ensure pupils have the correct materials and equipment for the tests </a:t>
            </a:r>
          </a:p>
          <a:p>
            <a:pPr>
              <a:buFont typeface="Arial" panose="020B0604020202020204" pitchFamily="34" charset="0"/>
              <a:buChar char="•"/>
            </a:pPr>
            <a:r>
              <a:rPr lang="en-GB" sz="2000" b="0" i="0" u="none" strike="noStrike" baseline="0" dirty="0">
                <a:latin typeface="Arial" panose="020B0604020202020204" pitchFamily="34" charset="0"/>
              </a:rPr>
              <a:t>ensure that pupils are in a fit physical and mental state to take the tests </a:t>
            </a:r>
          </a:p>
          <a:p>
            <a:pPr>
              <a:buFont typeface="Arial" panose="020B0604020202020204" pitchFamily="34" charset="0"/>
              <a:buChar char="•"/>
            </a:pPr>
            <a:r>
              <a:rPr lang="en-GB" sz="2000" b="0" i="0" u="none" strike="noStrike" baseline="0" dirty="0">
                <a:latin typeface="Arial" panose="020B0604020202020204" pitchFamily="34" charset="0"/>
              </a:rPr>
              <a:t>ensure the tests are administered according to the published guidance, including the correct use of any access arrangements7</a:t>
            </a:r>
          </a:p>
          <a:p>
            <a:pPr>
              <a:buFont typeface="Arial" panose="020B0604020202020204" pitchFamily="34" charset="0"/>
              <a:buChar char="•"/>
            </a:pPr>
            <a:r>
              <a:rPr lang="en-GB" sz="2000" b="0" i="0" u="none" strike="noStrike" baseline="0" dirty="0">
                <a:latin typeface="Arial" panose="020B0604020202020204" pitchFamily="34" charset="0"/>
              </a:rPr>
              <a:t>ensure specific content of test materials is not used to prepare pupils taking the tests in later sittings </a:t>
            </a:r>
          </a:p>
          <a:p>
            <a:pPr>
              <a:buFont typeface="Arial" panose="020B0604020202020204" pitchFamily="34" charset="0"/>
              <a:buChar char="•"/>
            </a:pPr>
            <a:r>
              <a:rPr lang="en-GB" sz="2000" b="0" i="0" u="none" strike="noStrike" baseline="0" dirty="0">
                <a:latin typeface="Arial" panose="020B0604020202020204" pitchFamily="34" charset="0"/>
              </a:rPr>
              <a:t>know what to expect should you receive a monitoring visit and co-operate with any monitoring visit requests, including visits by STA or local authority (LA) representatives </a:t>
            </a:r>
            <a:endParaRPr lang="en-GB" sz="2000" dirty="0">
              <a:latin typeface="Arial" panose="020B0604020202020204" pitchFamily="34" charset="0"/>
            </a:endParaRPr>
          </a:p>
          <a:p>
            <a:pPr>
              <a:buFont typeface="Arial" panose="020B0604020202020204" pitchFamily="34" charset="0"/>
              <a:buChar char="•"/>
            </a:pPr>
            <a:r>
              <a:rPr lang="en-GB" sz="2000" b="0" i="0" u="none" strike="noStrike" baseline="0" dirty="0">
                <a:latin typeface="Arial" panose="020B0604020202020204" pitchFamily="34" charset="0"/>
              </a:rPr>
              <a:t>notify STA of any issues that may have affected the integrity, security or confidentiality of the tests </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143383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BF463-256F-455B-9BAF-46616D582E80}"/>
              </a:ext>
            </a:extLst>
          </p:cNvPr>
          <p:cNvSpPr>
            <a:spLocks noGrp="1"/>
          </p:cNvSpPr>
          <p:nvPr>
            <p:ph type="title"/>
          </p:nvPr>
        </p:nvSpPr>
        <p:spPr>
          <a:xfrm>
            <a:off x="628650" y="814820"/>
            <a:ext cx="7886700" cy="767263"/>
          </a:xfrm>
        </p:spPr>
        <p:txBody>
          <a:bodyPr>
            <a:normAutofit/>
          </a:bodyPr>
          <a:lstStyle/>
          <a:p>
            <a:r>
              <a:rPr lang="en-GB" sz="2800" dirty="0">
                <a:solidFill>
                  <a:srgbClr val="124B9C"/>
                </a:solidFill>
              </a:rPr>
              <a:t>Headteachers’ responsibilities continued</a:t>
            </a:r>
            <a:endParaRPr lang="en-GB" dirty="0">
              <a:solidFill>
                <a:srgbClr val="124B9C"/>
              </a:solidFill>
            </a:endParaRPr>
          </a:p>
        </p:txBody>
      </p:sp>
      <p:sp>
        <p:nvSpPr>
          <p:cNvPr id="5" name="Text Placeholder 4">
            <a:extLst>
              <a:ext uri="{FF2B5EF4-FFF2-40B4-BE49-F238E27FC236}">
                <a16:creationId xmlns:a16="http://schemas.microsoft.com/office/drawing/2014/main" id="{F5D04709-9B48-4CEE-9A12-76BE50444DD0}"/>
              </a:ext>
            </a:extLst>
          </p:cNvPr>
          <p:cNvSpPr>
            <a:spLocks noGrp="1"/>
          </p:cNvSpPr>
          <p:nvPr>
            <p:ph type="body" sz="quarter" idx="16"/>
          </p:nvPr>
        </p:nvSpPr>
        <p:spPr>
          <a:xfrm>
            <a:off x="628651" y="1762541"/>
            <a:ext cx="7886700" cy="3936584"/>
          </a:xfrm>
        </p:spPr>
        <p:txBody>
          <a:bodyPr>
            <a:normAutofit/>
          </a:bodyPr>
          <a:lstStyle/>
          <a:p>
            <a:pPr>
              <a:buFont typeface="Arial" panose="020B0604020202020204" pitchFamily="34" charset="0"/>
              <a:buChar char="•"/>
            </a:pPr>
            <a:r>
              <a:rPr lang="en-GB" sz="2000" b="0" i="0" u="none" strike="noStrike" baseline="0" dirty="0">
                <a:latin typeface="Arial" panose="020B0604020202020204" pitchFamily="34" charset="0"/>
              </a:rPr>
              <a:t>submit aid notifications and notifications of pupils identified as having cheated on the Primary Assessment Gateway (if required) </a:t>
            </a:r>
          </a:p>
          <a:p>
            <a:pPr>
              <a:buFont typeface="Arial" panose="020B0604020202020204" pitchFamily="34" charset="0"/>
              <a:buChar char="•"/>
            </a:pPr>
            <a:r>
              <a:rPr lang="en-GB" sz="2000" b="0" i="0" u="none" strike="noStrike" baseline="0" dirty="0">
                <a:latin typeface="Arial" panose="020B0604020202020204" pitchFamily="34" charset="0"/>
              </a:rPr>
              <a:t> submit the KS2 headteacher’s declaration form (HDF) on the Primary Assessment Gateway, after all test scripts have been collected for marking by Friday </a:t>
            </a:r>
            <a:r>
              <a:rPr lang="en-GB" sz="2000" dirty="0">
                <a:latin typeface="Arial" panose="020B0604020202020204" pitchFamily="34" charset="0"/>
              </a:rPr>
              <a:t>19th</a:t>
            </a:r>
            <a:r>
              <a:rPr lang="en-GB" sz="2000" b="0" i="0" u="none" strike="noStrike" baseline="0" dirty="0">
                <a:latin typeface="Arial" panose="020B0604020202020204" pitchFamily="34" charset="0"/>
              </a:rPr>
              <a:t> May </a:t>
            </a:r>
          </a:p>
          <a:p>
            <a:pPr marL="0" indent="0">
              <a:buNone/>
            </a:pPr>
            <a:endParaRPr lang="en-GB" sz="2000" dirty="0"/>
          </a:p>
          <a:p>
            <a:pPr marL="0" indent="0">
              <a:buNone/>
            </a:pPr>
            <a:r>
              <a:rPr lang="en-GB" sz="2000" dirty="0"/>
              <a:t>If headteachers do not comply with the provisions of the ARA and other published guidance this could result in the school being investigated for maladministration. </a:t>
            </a:r>
          </a:p>
          <a:p>
            <a:pPr marL="0" indent="0">
              <a:buNone/>
            </a:pPr>
            <a:r>
              <a:rPr lang="en-GB" sz="2000" dirty="0"/>
              <a:t>Consider role of Executive Headteacher in ensuring all schools adhere and accurately implement ARA guidance</a:t>
            </a:r>
          </a:p>
          <a:p>
            <a:pPr>
              <a:buFont typeface="Arial" panose="020B0604020202020204" pitchFamily="34" charset="0"/>
              <a:buChar char="•"/>
            </a:pPr>
            <a:endParaRPr lang="en-GB" sz="2000" b="0" i="0" u="none" strike="noStrike" baseline="0" dirty="0">
              <a:solidFill>
                <a:srgbClr val="000000"/>
              </a:solidFill>
              <a:latin typeface="Arial" panose="020B0604020202020204" pitchFamily="34" charset="0"/>
            </a:endParaRPr>
          </a:p>
          <a:p>
            <a:pPr marL="0" indent="0">
              <a:buNone/>
            </a:pPr>
            <a:endParaRPr lang="en-GB" dirty="0">
              <a:solidFill>
                <a:schemeClr val="tx1"/>
              </a:solidFill>
            </a:endParaRPr>
          </a:p>
          <a:p>
            <a:pPr>
              <a:buFont typeface="Arial" panose="020B0604020202020204" pitchFamily="34" charset="0"/>
              <a:buChar char="•"/>
            </a:pPr>
            <a:endParaRPr lang="en-GB" dirty="0"/>
          </a:p>
        </p:txBody>
      </p:sp>
    </p:spTree>
    <p:extLst>
      <p:ext uri="{BB962C8B-B14F-4D97-AF65-F5344CB8AC3E}">
        <p14:creationId xmlns:p14="http://schemas.microsoft.com/office/powerpoint/2010/main" val="4097051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2674" y="977338"/>
            <a:ext cx="7886700" cy="537967"/>
          </a:xfrm>
        </p:spPr>
        <p:txBody>
          <a:bodyPr>
            <a:normAutofit fontScale="90000"/>
          </a:bodyPr>
          <a:lstStyle/>
          <a:p>
            <a:r>
              <a:rPr lang="en-GB" dirty="0"/>
              <a:t>What is maladministration?</a:t>
            </a:r>
          </a:p>
        </p:txBody>
      </p:sp>
      <p:sp>
        <p:nvSpPr>
          <p:cNvPr id="5" name="Text Placeholder 4"/>
          <p:cNvSpPr>
            <a:spLocks noGrp="1"/>
          </p:cNvSpPr>
          <p:nvPr>
            <p:ph type="body" sz="quarter" idx="16"/>
          </p:nvPr>
        </p:nvSpPr>
        <p:spPr>
          <a:xfrm>
            <a:off x="628650" y="1588001"/>
            <a:ext cx="7886700" cy="4997291"/>
          </a:xfrm>
        </p:spPr>
        <p:txBody>
          <a:bodyPr/>
          <a:lstStyle/>
          <a:p>
            <a:pPr marL="0" indent="0">
              <a:buNone/>
            </a:pPr>
            <a:r>
              <a:rPr lang="en-GB" sz="2400" b="0" i="0" u="none" strike="noStrike" baseline="0" dirty="0">
                <a:solidFill>
                  <a:srgbClr val="000000"/>
                </a:solidFill>
                <a:latin typeface="Arial" panose="020B0604020202020204" pitchFamily="34" charset="0"/>
              </a:rPr>
              <a:t>Maladministration refers to any act that: </a:t>
            </a:r>
          </a:p>
          <a:p>
            <a:pPr>
              <a:buFont typeface="Arial" panose="020B0604020202020204" pitchFamily="34" charset="0"/>
              <a:buChar char="•"/>
            </a:pPr>
            <a:r>
              <a:rPr lang="en-GB" sz="2400" b="0" i="0" u="none" strike="noStrike" baseline="0" dirty="0">
                <a:solidFill>
                  <a:srgbClr val="000000"/>
                </a:solidFill>
                <a:latin typeface="Arial" panose="020B0604020202020204" pitchFamily="34" charset="0"/>
              </a:rPr>
              <a:t>affects the integrity, security or confidentiality of the national curriculum assessments </a:t>
            </a:r>
          </a:p>
          <a:p>
            <a:pPr>
              <a:buFont typeface="Arial" panose="020B0604020202020204" pitchFamily="34" charset="0"/>
              <a:buChar char="•"/>
            </a:pPr>
            <a:r>
              <a:rPr lang="en-GB" sz="2400" b="0" i="0" u="none" strike="noStrike" baseline="0" dirty="0">
                <a:solidFill>
                  <a:srgbClr val="000000"/>
                </a:solidFill>
                <a:latin typeface="Arial" panose="020B0604020202020204" pitchFamily="34" charset="0"/>
              </a:rPr>
              <a:t>could lead to results that do not reflect pupils’ unaided work</a:t>
            </a:r>
          </a:p>
          <a:p>
            <a:pPr>
              <a:buFont typeface="Arial" panose="020B0604020202020204" pitchFamily="34" charset="0"/>
              <a:buChar char="•"/>
            </a:pPr>
            <a:r>
              <a:rPr lang="en-GB" sz="2400" b="0" i="0" u="none" strike="noStrike" baseline="0" dirty="0">
                <a:solidFill>
                  <a:srgbClr val="000000"/>
                </a:solidFill>
                <a:latin typeface="Arial" panose="020B0604020202020204" pitchFamily="34" charset="0"/>
              </a:rPr>
              <a:t>could lead to access arrangements, additional time or special consideration being incorrectly applied </a:t>
            </a:r>
          </a:p>
          <a:p>
            <a:pPr marL="0" indent="0">
              <a:buNone/>
            </a:pPr>
            <a:r>
              <a:rPr lang="en-GB" sz="2400" b="0" i="0" u="none" strike="noStrike" baseline="0" dirty="0">
                <a:solidFill>
                  <a:srgbClr val="000000"/>
                </a:solidFill>
                <a:latin typeface="Arial" panose="020B0604020202020204" pitchFamily="34" charset="0"/>
              </a:rPr>
              <a:t> </a:t>
            </a:r>
          </a:p>
          <a:p>
            <a:pPr marL="0" indent="0">
              <a:buNone/>
            </a:pPr>
            <a:endParaRPr lang="en-GB" b="1" dirty="0"/>
          </a:p>
        </p:txBody>
      </p:sp>
    </p:spTree>
    <p:extLst>
      <p:ext uri="{BB962C8B-B14F-4D97-AF65-F5344CB8AC3E}">
        <p14:creationId xmlns:p14="http://schemas.microsoft.com/office/powerpoint/2010/main" val="1655799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5468E6-447D-44E9-B3AE-F94297A93397}"/>
              </a:ext>
            </a:extLst>
          </p:cNvPr>
          <p:cNvSpPr>
            <a:spLocks noGrp="1"/>
          </p:cNvSpPr>
          <p:nvPr>
            <p:ph type="title"/>
          </p:nvPr>
        </p:nvSpPr>
        <p:spPr>
          <a:xfrm>
            <a:off x="628650" y="902711"/>
            <a:ext cx="7886700" cy="721552"/>
          </a:xfrm>
        </p:spPr>
        <p:txBody>
          <a:bodyPr/>
          <a:lstStyle/>
          <a:p>
            <a:r>
              <a:rPr lang="en-GB" dirty="0"/>
              <a:t>Maladministration investigation</a:t>
            </a:r>
          </a:p>
        </p:txBody>
      </p:sp>
      <p:sp>
        <p:nvSpPr>
          <p:cNvPr id="5" name="Text Placeholder 4">
            <a:extLst>
              <a:ext uri="{FF2B5EF4-FFF2-40B4-BE49-F238E27FC236}">
                <a16:creationId xmlns:a16="http://schemas.microsoft.com/office/drawing/2014/main" id="{4843B938-07DD-46C5-A679-F35EA50C8C13}"/>
              </a:ext>
            </a:extLst>
          </p:cNvPr>
          <p:cNvSpPr>
            <a:spLocks noGrp="1"/>
          </p:cNvSpPr>
          <p:nvPr>
            <p:ph type="body" sz="quarter" idx="16"/>
          </p:nvPr>
        </p:nvSpPr>
        <p:spPr>
          <a:xfrm>
            <a:off x="628651" y="1624263"/>
            <a:ext cx="7886700" cy="4415590"/>
          </a:xfrm>
        </p:spPr>
        <p:txBody>
          <a:bodyPr/>
          <a:lstStyle/>
          <a:p>
            <a:pPr marL="0" indent="0" algn="l">
              <a:buNone/>
            </a:pPr>
            <a:r>
              <a:rPr lang="en-GB" b="0" i="0" u="none" strike="noStrike" baseline="0" dirty="0">
                <a:solidFill>
                  <a:srgbClr val="000000"/>
                </a:solidFill>
                <a:latin typeface="Arial" panose="020B0604020202020204" pitchFamily="34" charset="0"/>
              </a:rPr>
              <a:t>Your school could be subject to a maladministration investigation if it does not comply with the following test guidance:</a:t>
            </a:r>
          </a:p>
          <a:p>
            <a:r>
              <a:rPr lang="en-GB" b="0" i="0" u="none" strike="noStrike" baseline="0" dirty="0">
                <a:solidFill>
                  <a:srgbClr val="000000"/>
                </a:solidFill>
                <a:latin typeface="Arial" panose="020B0604020202020204" pitchFamily="34" charset="0"/>
              </a:rPr>
              <a:t>2023 KS2 ARA </a:t>
            </a:r>
          </a:p>
          <a:p>
            <a:r>
              <a:rPr lang="en-GB" dirty="0">
                <a:solidFill>
                  <a:srgbClr val="000000"/>
                </a:solidFill>
                <a:latin typeface="Arial" panose="020B0604020202020204" pitchFamily="34" charset="0"/>
              </a:rPr>
              <a:t>2023</a:t>
            </a:r>
            <a:r>
              <a:rPr lang="en-GB" b="0" i="0" u="none" strike="noStrike" baseline="0" dirty="0">
                <a:solidFill>
                  <a:srgbClr val="000000"/>
                </a:solidFill>
                <a:latin typeface="Arial" panose="020B0604020202020204" pitchFamily="34" charset="0"/>
              </a:rPr>
              <a:t>KS2 modified test administration guidance</a:t>
            </a:r>
          </a:p>
          <a:p>
            <a:r>
              <a:rPr lang="en-GB" b="0" i="0" u="none" strike="noStrike" baseline="0" dirty="0">
                <a:solidFill>
                  <a:srgbClr val="000000"/>
                </a:solidFill>
                <a:latin typeface="Arial" panose="020B0604020202020204" pitchFamily="34" charset="0"/>
              </a:rPr>
              <a:t>2023 KS2 access arrangements guidance </a:t>
            </a:r>
          </a:p>
          <a:p>
            <a:r>
              <a:rPr lang="en-GB" b="0" i="0" u="none" strike="noStrike" baseline="0" dirty="0">
                <a:solidFill>
                  <a:srgbClr val="000000"/>
                </a:solidFill>
                <a:latin typeface="Arial" panose="020B0604020202020204" pitchFamily="34" charset="0"/>
              </a:rPr>
              <a:t>the guidance on keeping materials secure </a:t>
            </a:r>
          </a:p>
          <a:p>
            <a:r>
              <a:rPr lang="en-GB" b="0" i="0" u="none" strike="noStrike" baseline="0" dirty="0">
                <a:solidFill>
                  <a:srgbClr val="000000"/>
                </a:solidFill>
                <a:latin typeface="Arial" panose="020B0604020202020204" pitchFamily="34" charset="0"/>
              </a:rPr>
              <a:t>2023 guidance on returning test scripts</a:t>
            </a:r>
          </a:p>
          <a:p>
            <a:r>
              <a:rPr lang="en-GB" b="0" i="0" u="none" strike="noStrike" baseline="0" dirty="0">
                <a:solidFill>
                  <a:srgbClr val="000000"/>
                </a:solidFill>
                <a:latin typeface="Arial" panose="020B0604020202020204" pitchFamily="34" charset="0"/>
              </a:rPr>
              <a:t>test administration instructions provided with the test materials </a:t>
            </a:r>
          </a:p>
          <a:p>
            <a:r>
              <a:rPr lang="en-GB" b="0" i="0" u="none" strike="noStrike" baseline="0" dirty="0">
                <a:solidFill>
                  <a:srgbClr val="000000"/>
                </a:solidFill>
                <a:latin typeface="Arial" panose="020B0604020202020204" pitchFamily="34" charset="0"/>
              </a:rPr>
              <a:t>2023 KS2 special consideration guidance </a:t>
            </a:r>
          </a:p>
          <a:p>
            <a:pPr>
              <a:buFont typeface="Arial" panose="020B0604020202020204" pitchFamily="34" charset="0"/>
              <a:buChar char="•"/>
            </a:pPr>
            <a:endParaRPr lang="en-GB" dirty="0"/>
          </a:p>
        </p:txBody>
      </p:sp>
    </p:spTree>
    <p:extLst>
      <p:ext uri="{BB962C8B-B14F-4D97-AF65-F5344CB8AC3E}">
        <p14:creationId xmlns:p14="http://schemas.microsoft.com/office/powerpoint/2010/main" val="2927075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1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1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2.xml><?xml version="1.0" encoding="utf-8"?>
<p:tagLst xmlns:a="http://schemas.openxmlformats.org/drawingml/2006/main" xmlns:r="http://schemas.openxmlformats.org/officeDocument/2006/relationships" xmlns:p="http://schemas.openxmlformats.org/presentationml/2006/main">
  <p:tag name="BJHEADERFOOTERLABEL" val="TRUE"/>
</p:tagLst>
</file>

<file path=ppt/tags/tag2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2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22.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3.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4.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6.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7.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8.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ags/tag9.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Classification:UNCLASSIFIED "/>
  <p:tag name="BJHEADERFOOTERTEXTMARKING" val="Classification:UNCLASSIFIED "/>
</p:tagLst>
</file>

<file path=ppt/theme/theme1.xml><?xml version="1.0" encoding="utf-8"?>
<a:theme xmlns:a="http://schemas.openxmlformats.org/drawingml/2006/main" name="Blank">
  <a:themeElements>
    <a:clrScheme name="Babcock Colour Palette">
      <a:dk1>
        <a:sysClr val="windowText" lastClr="000000"/>
      </a:dk1>
      <a:lt1>
        <a:sysClr val="window" lastClr="FFFFFF"/>
      </a:lt1>
      <a:dk2>
        <a:srgbClr val="0C499C"/>
      </a:dk2>
      <a:lt2>
        <a:srgbClr val="EEECE1"/>
      </a:lt2>
      <a:accent1>
        <a:srgbClr val="0C499C"/>
      </a:accent1>
      <a:accent2>
        <a:srgbClr val="F26522"/>
      </a:accent2>
      <a:accent3>
        <a:srgbClr val="50787A"/>
      </a:accent3>
      <a:accent4>
        <a:srgbClr val="899639"/>
      </a:accent4>
      <a:accent5>
        <a:srgbClr val="BFBFBF"/>
      </a:accent5>
      <a:accent6>
        <a:srgbClr val="BFD8FA"/>
      </a:accent6>
      <a:hlink>
        <a:srgbClr val="0C499C"/>
      </a:hlink>
      <a:folHlink>
        <a:srgbClr val="F26522"/>
      </a:folHlink>
    </a:clrScheme>
    <a:fontScheme name="Babcock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768DAB3517BE4588B678FAA637A3AC" ma:contentTypeVersion="2" ma:contentTypeDescription="Create a new document." ma:contentTypeScope="" ma:versionID="1fef44df641e2a9afa02b93678ea90b5">
  <xsd:schema xmlns:xsd="http://www.w3.org/2001/XMLSchema" xmlns:xs="http://www.w3.org/2001/XMLSchema" xmlns:p="http://schemas.microsoft.com/office/2006/metadata/properties" xmlns:ns2="35973637-4dfc-4bfe-a19e-8b231390e213" targetNamespace="http://schemas.microsoft.com/office/2006/metadata/properties" ma:root="true" ma:fieldsID="5f8a35efcbed01363aa2d22d4d5d1858" ns2:_="">
    <xsd:import namespace="35973637-4dfc-4bfe-a19e-8b231390e213"/>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73637-4dfc-4bfe-a19e-8b231390e2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sisl xmlns:xsd="http://www.w3.org/2001/XMLSchema" xmlns:xsi="http://www.w3.org/2001/XMLSchema-instance" xmlns="http://www.boldonjames.com/2008/01/sie/internal/label" sislVersion="0" policy="083da476-be4d-4e08-8a0c-df0654bf169a" origin="userSelected">
  <element uid="id_protective_marking_new_item_1" value=""/>
  <element uid="c0eb3fd0-00e0-4ae7-aad9-2766a7952e71" value=""/>
</sisl>
</file>

<file path=customXml/itemProps1.xml><?xml version="1.0" encoding="utf-8"?>
<ds:datastoreItem xmlns:ds="http://schemas.openxmlformats.org/officeDocument/2006/customXml" ds:itemID="{3F5FD761-6338-4E3C-A10F-E435834B6C20}">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purl.org/dc/dcmitype/"/>
    <ds:schemaRef ds:uri="35973637-4dfc-4bfe-a19e-8b231390e213"/>
    <ds:schemaRef ds:uri="http://www.w3.org/XML/1998/namespace"/>
  </ds:schemaRefs>
</ds:datastoreItem>
</file>

<file path=customXml/itemProps2.xml><?xml version="1.0" encoding="utf-8"?>
<ds:datastoreItem xmlns:ds="http://schemas.openxmlformats.org/officeDocument/2006/customXml" ds:itemID="{7AAD3E61-A13B-455B-A1A3-BEA1C0AC51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73637-4dfc-4bfe-a19e-8b231390e21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8F32029-E7EB-4D1E-8269-4E1106E08107}">
  <ds:schemaRefs>
    <ds:schemaRef ds:uri="http://schemas.microsoft.com/sharepoint/v3/contenttype/forms"/>
  </ds:schemaRefs>
</ds:datastoreItem>
</file>

<file path=customXml/itemProps4.xml><?xml version="1.0" encoding="utf-8"?>
<ds:datastoreItem xmlns:ds="http://schemas.openxmlformats.org/officeDocument/2006/customXml" ds:itemID="{3960BCEC-BEE1-4770-997A-C70CD0D8F566}">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blank</Template>
  <TotalTime>334</TotalTime>
  <Words>4221</Words>
  <Application>Microsoft Office PowerPoint</Application>
  <PresentationFormat>On-screen Show (4:3)</PresentationFormat>
  <Paragraphs>328</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Arial-BoldMT</vt:lpstr>
      <vt:lpstr>ArialMT</vt:lpstr>
      <vt:lpstr>Calibri</vt:lpstr>
      <vt:lpstr>Courier New</vt:lpstr>
      <vt:lpstr>Blank</vt:lpstr>
      <vt:lpstr>Avoiding SATs Maladministration</vt:lpstr>
      <vt:lpstr>This session includes information about:</vt:lpstr>
      <vt:lpstr>Changes in 2023</vt:lpstr>
      <vt:lpstr>Changes in 2023 cont</vt:lpstr>
      <vt:lpstr>Headteachers’ responsibilities </vt:lpstr>
      <vt:lpstr>Headteachers’ responsibilities cont</vt:lpstr>
      <vt:lpstr>Headteachers’ responsibilities continued</vt:lpstr>
      <vt:lpstr>What is maladministration?</vt:lpstr>
      <vt:lpstr>Maladministration investigation</vt:lpstr>
      <vt:lpstr>Examples of maladministration </vt:lpstr>
      <vt:lpstr>Maladministration continued….</vt:lpstr>
      <vt:lpstr>LAs have a statutory duty to make monitoring visits to at least 10% of their schools.</vt:lpstr>
      <vt:lpstr>LA Monitoring visits cont. </vt:lpstr>
      <vt:lpstr>LA Monitoring visits continued </vt:lpstr>
      <vt:lpstr>Avoiding maladministration</vt:lpstr>
      <vt:lpstr>Preparing all adults for test administration</vt:lpstr>
      <vt:lpstr>Preparing all adults for test administration ctd</vt:lpstr>
      <vt:lpstr>Test Storage</vt:lpstr>
      <vt:lpstr>Checking your delivery of test papers</vt:lpstr>
      <vt:lpstr>Access arrangements</vt:lpstr>
      <vt:lpstr>Preparing test rooms </vt:lpstr>
      <vt:lpstr>Opening test papers</vt:lpstr>
      <vt:lpstr>Retaining confidentiality </vt:lpstr>
      <vt:lpstr>How much help can be given during the test?</vt:lpstr>
      <vt:lpstr>If a pupil needs to leave the test room during the tests  </vt:lpstr>
      <vt:lpstr>If a pupil is caught cheating  </vt:lpstr>
      <vt:lpstr>Transcripts</vt:lpstr>
      <vt:lpstr>After the tests</vt:lpstr>
      <vt:lpstr>After the tests contd</vt:lpstr>
      <vt:lpstr>Completing Headteacher's Declaration Form</vt:lpstr>
      <vt:lpstr>KS1  SATs – headteacher responsibility</vt:lpstr>
      <vt:lpstr>KS1  SATs – headteacher responsibility contd</vt:lpstr>
      <vt:lpstr>KS1 test security</vt:lpstr>
      <vt:lpstr>KS1 test security contd</vt:lpstr>
      <vt:lpstr>Administering the tests</vt:lpstr>
      <vt:lpstr>Maladministration of Teacher Assessment</vt:lpstr>
      <vt:lpstr>KS1 moderation of marking</vt:lpstr>
      <vt:lpstr>Y1 phonics screening</vt:lpstr>
      <vt:lpstr>Y1 phonics screening contd</vt:lpstr>
      <vt:lpstr>Assistance</vt:lpstr>
      <vt:lpstr>Monitoring the phonics check</vt:lpstr>
      <vt:lpstr>Monitoring the phonics check continuing</vt:lpstr>
      <vt:lpstr>Monitoring the phonics check continued</vt:lpstr>
      <vt:lpstr>Devon Data and Assessment Team</vt:lpstr>
    </vt:vector>
  </TitlesOfParts>
  <Company>Babcock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New, Rebecca</dc:creator>
  <cp:lastModifiedBy>Katrina Davies</cp:lastModifiedBy>
  <cp:revision>64</cp:revision>
  <dcterms:created xsi:type="dcterms:W3CDTF">2018-02-02T11:45:55Z</dcterms:created>
  <dcterms:modified xsi:type="dcterms:W3CDTF">2023-02-24T11:59:02Z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dd7cbf08-8a13-4952-8bac-1ef7437eab1e</vt:lpwstr>
  </property>
  <property fmtid="{D5CDD505-2E9C-101B-9397-08002B2CF9AE}" pid="3" name="bjSaver">
    <vt:lpwstr>Bzy3u3dMfoY7PsqGF7m4XXObHgwkY8wp</vt:lpwstr>
  </property>
  <property fmtid="{D5CDD505-2E9C-101B-9397-08002B2CF9AE}" pid="4" name="bjDocumentSecurityLabel">
    <vt:lpwstr> UNCLASSIFIED </vt:lpwstr>
  </property>
  <property fmtid="{D5CDD505-2E9C-101B-9397-08002B2CF9AE}" pid="5" name="Babcock_Classification">
    <vt:lpwstr>UNCLASSIFIED</vt:lpwstr>
  </property>
  <property fmtid="{D5CDD505-2E9C-101B-9397-08002B2CF9AE}" pid="6" name="bjDocumentLabelXML">
    <vt:lpwstr>&lt;?xml version="1.0" encoding="us-ascii"?&gt;&lt;sisl xmlns:xsd="http://www.w3.org/2001/XMLSchema" xmlns:xsi="http://www.w3.org/2001/XMLSchema-instance" sislVersion="0" policy="083da476-be4d-4e08-8a0c-df0654bf169a" origin="userSelected" xmlns="http://www.boldonj</vt:lpwstr>
  </property>
  <property fmtid="{D5CDD505-2E9C-101B-9397-08002B2CF9AE}" pid="7" name="bjDocumentLabelXML-0">
    <vt:lpwstr>ames.com/2008/01/sie/internal/label"&gt;&lt;element uid="id_protective_marking_new_item_1" value="" /&gt;&lt;element uid="c0eb3fd0-00e0-4ae7-aad9-2766a7952e71" value="" /&gt;&lt;/sisl&gt;</vt:lpwstr>
  </property>
  <property fmtid="{D5CDD505-2E9C-101B-9397-08002B2CF9AE}" pid="8" name="bjClsUserRVM">
    <vt:lpwstr>[]</vt:lpwstr>
  </property>
  <property fmtid="{D5CDD505-2E9C-101B-9397-08002B2CF9AE}" pid="9" name="ContentTypeId">
    <vt:lpwstr>0x01010014768DAB3517BE4588B678FAA637A3AC</vt:lpwstr>
  </property>
</Properties>
</file>